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4"/>
  </p:sldMasterIdLst>
  <p:handoutMasterIdLst>
    <p:handoutMasterId r:id="rId25"/>
  </p:handoutMasterIdLst>
  <p:sldIdLst>
    <p:sldId id="273" r:id="rId5"/>
    <p:sldId id="278" r:id="rId6"/>
    <p:sldId id="296" r:id="rId7"/>
    <p:sldId id="281" r:id="rId8"/>
    <p:sldId id="282" r:id="rId9"/>
    <p:sldId id="283" r:id="rId10"/>
    <p:sldId id="280" r:id="rId11"/>
    <p:sldId id="284" r:id="rId12"/>
    <p:sldId id="285" r:id="rId13"/>
    <p:sldId id="293" r:id="rId14"/>
    <p:sldId id="286" r:id="rId15"/>
    <p:sldId id="294" r:id="rId16"/>
    <p:sldId id="287" r:id="rId17"/>
    <p:sldId id="288" r:id="rId18"/>
    <p:sldId id="289" r:id="rId19"/>
    <p:sldId id="291" r:id="rId20"/>
    <p:sldId id="290" r:id="rId21"/>
    <p:sldId id="292" r:id="rId22"/>
    <p:sldId id="295" r:id="rId23"/>
    <p:sldId id="277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0ED1E-B163-5E71-B811-38AF2512AF01}" v="446" dt="2024-09-23T14:37:18.190"/>
    <p1510:client id="{34271D39-A59A-0B64-47D0-B297BE47748A}" v="22" dt="2024-09-23T14:58:25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0"/>
    <p:restoredTop sz="94657"/>
  </p:normalViewPr>
  <p:slideViewPr>
    <p:cSldViewPr snapToGrid="0">
      <p:cViewPr varScale="1">
        <p:scale>
          <a:sx n="51" d="100"/>
          <a:sy n="51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6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085F6-CA19-455D-A2E4-5218469539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5DD9F2-B696-4E76-90DD-3FA6A648C5F5}">
      <dgm:prSet phldrT="[Texto]" phldr="0" custT="1"/>
      <dgm:spPr>
        <a:solidFill>
          <a:srgbClr val="0A4682"/>
        </a:solidFill>
      </dgm:spPr>
      <dgm:t>
        <a:bodyPr/>
        <a:lstStyle/>
        <a:p>
          <a:pPr rtl="0"/>
          <a:r>
            <a: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 de Cuidados Integrales</a:t>
          </a:r>
        </a:p>
      </dgm:t>
    </dgm:pt>
    <dgm:pt modelId="{0C8FB607-8003-4ED3-846E-808C0CF9CA5F}" type="parTrans" cxnId="{50A37F72-5E52-448F-8614-BD6C014B01B6}">
      <dgm:prSet/>
      <dgm:spPr/>
      <dgm:t>
        <a:bodyPr/>
        <a:lstStyle/>
        <a:p>
          <a:endParaRPr lang="es-ES"/>
        </a:p>
      </dgm:t>
    </dgm:pt>
    <dgm:pt modelId="{F1BEF1A2-59AB-4707-944D-DB767225FF8D}" type="sibTrans" cxnId="{50A37F72-5E52-448F-8614-BD6C014B01B6}">
      <dgm:prSet/>
      <dgm:spPr/>
      <dgm:t>
        <a:bodyPr/>
        <a:lstStyle/>
        <a:p>
          <a:endParaRPr lang="es-ES"/>
        </a:p>
      </dgm:t>
    </dgm:pt>
    <dgm:pt modelId="{A00F8424-A786-4D4D-BE5A-F7240DEC7CD7}">
      <dgm:prSet phldrT="[Texto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s-ES" sz="14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Ámbito familiar</a:t>
          </a:r>
        </a:p>
      </dgm:t>
    </dgm:pt>
    <dgm:pt modelId="{68811AF7-9AAB-480D-ADCD-2D585DEE740D}" type="parTrans" cxnId="{0D68A7DE-3B4B-4A8F-9F8F-23B2D5006DA4}">
      <dgm:prSet/>
      <dgm:spPr/>
      <dgm:t>
        <a:bodyPr/>
        <a:lstStyle/>
        <a:p>
          <a:endParaRPr lang="es-ES"/>
        </a:p>
      </dgm:t>
    </dgm:pt>
    <dgm:pt modelId="{10F5FC63-5FED-4FC0-9B80-0C43D4F4FD62}" type="sibTrans" cxnId="{0D68A7DE-3B4B-4A8F-9F8F-23B2D5006DA4}">
      <dgm:prSet/>
      <dgm:spPr/>
      <dgm:t>
        <a:bodyPr/>
        <a:lstStyle/>
        <a:p>
          <a:endParaRPr lang="es-ES"/>
        </a:p>
      </dgm:t>
    </dgm:pt>
    <dgm:pt modelId="{918A6D19-19EC-4901-8B3D-AFDEBBA6BAFF}">
      <dgm:prSet phldrT="[Texto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s-ES" sz="14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Ámbito Individual</a:t>
          </a:r>
        </a:p>
      </dgm:t>
    </dgm:pt>
    <dgm:pt modelId="{9BF390ED-F582-4C8D-86C9-D1524F8C7EA1}" type="parTrans" cxnId="{A4C28680-7017-4AD0-9B6B-F1EF5DAEEF9B}">
      <dgm:prSet/>
      <dgm:spPr/>
      <dgm:t>
        <a:bodyPr/>
        <a:lstStyle/>
        <a:p>
          <a:endParaRPr lang="es-ES"/>
        </a:p>
      </dgm:t>
    </dgm:pt>
    <dgm:pt modelId="{D17E59C5-9AF3-4E8C-B89B-1075D9144C79}" type="sibTrans" cxnId="{A4C28680-7017-4AD0-9B6B-F1EF5DAEEF9B}">
      <dgm:prSet/>
      <dgm:spPr/>
      <dgm:t>
        <a:bodyPr/>
        <a:lstStyle/>
        <a:p>
          <a:endParaRPr lang="es-ES"/>
        </a:p>
      </dgm:t>
    </dgm:pt>
    <dgm:pt modelId="{5A8F7798-E04E-452A-A737-A53481A5E2A2}">
      <dgm:prSet phldrT="[Texto]" phldr="0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s-ES" sz="14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Ámbito Educativo</a:t>
          </a:r>
        </a:p>
      </dgm:t>
    </dgm:pt>
    <dgm:pt modelId="{650B1E6C-ADDD-4D02-81B9-C04EF89E5AF9}" type="parTrans" cxnId="{7E6D45F0-7AEE-488F-951C-D5A1504C42D8}">
      <dgm:prSet/>
      <dgm:spPr/>
      <dgm:t>
        <a:bodyPr/>
        <a:lstStyle/>
        <a:p>
          <a:endParaRPr lang="es-ES">
            <a:solidFill>
              <a:srgbClr val="0A4682"/>
            </a:solidFill>
          </a:endParaRPr>
        </a:p>
      </dgm:t>
    </dgm:pt>
    <dgm:pt modelId="{A6B4A286-2196-42A4-9AF9-E26836511E3F}" type="sibTrans" cxnId="{7E6D45F0-7AEE-488F-951C-D5A1504C42D8}">
      <dgm:prSet/>
      <dgm:spPr/>
      <dgm:t>
        <a:bodyPr/>
        <a:lstStyle/>
        <a:p>
          <a:endParaRPr lang="es-ES"/>
        </a:p>
      </dgm:t>
    </dgm:pt>
    <dgm:pt modelId="{0B7FCCE1-F39F-4361-B333-2AD742D3AB10}" type="pres">
      <dgm:prSet presAssocID="{E05085F6-CA19-455D-A2E4-5218469539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81794D-B0C0-4C0C-BCCA-3AD730BECFE2}" type="pres">
      <dgm:prSet presAssocID="{865DD9F2-B696-4E76-90DD-3FA6A648C5F5}" presName="root" presStyleCnt="0"/>
      <dgm:spPr/>
    </dgm:pt>
    <dgm:pt modelId="{0528E2C3-C873-4238-BDF1-032EBDA5FA5B}" type="pres">
      <dgm:prSet presAssocID="{865DD9F2-B696-4E76-90DD-3FA6A648C5F5}" presName="rootComposite" presStyleCnt="0"/>
      <dgm:spPr/>
    </dgm:pt>
    <dgm:pt modelId="{4A52C678-086C-4637-AA04-1E0BEC9D6BAD}" type="pres">
      <dgm:prSet presAssocID="{865DD9F2-B696-4E76-90DD-3FA6A648C5F5}" presName="rootText" presStyleLbl="node1" presStyleIdx="0" presStyleCnt="1"/>
      <dgm:spPr/>
    </dgm:pt>
    <dgm:pt modelId="{70189300-A66C-4690-840D-F89C341552C8}" type="pres">
      <dgm:prSet presAssocID="{865DD9F2-B696-4E76-90DD-3FA6A648C5F5}" presName="rootConnector" presStyleLbl="node1" presStyleIdx="0" presStyleCnt="1"/>
      <dgm:spPr/>
    </dgm:pt>
    <dgm:pt modelId="{2C6B0236-36A7-4112-800D-0E1F02AFA9CC}" type="pres">
      <dgm:prSet presAssocID="{865DD9F2-B696-4E76-90DD-3FA6A648C5F5}" presName="childShape" presStyleCnt="0"/>
      <dgm:spPr/>
    </dgm:pt>
    <dgm:pt modelId="{E730D3C2-F3AC-4951-AB28-26A90DAD3670}" type="pres">
      <dgm:prSet presAssocID="{68811AF7-9AAB-480D-ADCD-2D585DEE740D}" presName="Name13" presStyleLbl="parChTrans1D2" presStyleIdx="0" presStyleCnt="3"/>
      <dgm:spPr/>
    </dgm:pt>
    <dgm:pt modelId="{CE54525C-1AAF-4DAC-B0A9-84400AC34C80}" type="pres">
      <dgm:prSet presAssocID="{A00F8424-A786-4D4D-BE5A-F7240DEC7CD7}" presName="childText" presStyleLbl="bgAcc1" presStyleIdx="0" presStyleCnt="3">
        <dgm:presLayoutVars>
          <dgm:bulletEnabled val="1"/>
        </dgm:presLayoutVars>
      </dgm:prSet>
      <dgm:spPr/>
    </dgm:pt>
    <dgm:pt modelId="{6BF101BD-8C60-47AD-818F-6129268350CD}" type="pres">
      <dgm:prSet presAssocID="{9BF390ED-F582-4C8D-86C9-D1524F8C7EA1}" presName="Name13" presStyleLbl="parChTrans1D2" presStyleIdx="1" presStyleCnt="3"/>
      <dgm:spPr/>
    </dgm:pt>
    <dgm:pt modelId="{31954096-1BF1-4090-BA95-054A22800D62}" type="pres">
      <dgm:prSet presAssocID="{918A6D19-19EC-4901-8B3D-AFDEBBA6BAFF}" presName="childText" presStyleLbl="bgAcc1" presStyleIdx="1" presStyleCnt="3">
        <dgm:presLayoutVars>
          <dgm:bulletEnabled val="1"/>
        </dgm:presLayoutVars>
      </dgm:prSet>
      <dgm:spPr/>
    </dgm:pt>
    <dgm:pt modelId="{38857214-512D-44E8-909F-FEC74497A4F4}" type="pres">
      <dgm:prSet presAssocID="{650B1E6C-ADDD-4D02-81B9-C04EF89E5AF9}" presName="Name13" presStyleLbl="parChTrans1D2" presStyleIdx="2" presStyleCnt="3"/>
      <dgm:spPr/>
    </dgm:pt>
    <dgm:pt modelId="{F1ED4DE8-F740-4E40-A757-6F4E44DA25A6}" type="pres">
      <dgm:prSet presAssocID="{5A8F7798-E04E-452A-A737-A53481A5E2A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ADDF2110-800E-4474-9905-A29D2EE71030}" type="presOf" srcId="{A00F8424-A786-4D4D-BE5A-F7240DEC7CD7}" destId="{CE54525C-1AAF-4DAC-B0A9-84400AC34C80}" srcOrd="0" destOrd="0" presId="urn:microsoft.com/office/officeart/2005/8/layout/hierarchy3"/>
    <dgm:cxn modelId="{F91A261B-E2FB-4429-9725-B511F4561B41}" type="presOf" srcId="{650B1E6C-ADDD-4D02-81B9-C04EF89E5AF9}" destId="{38857214-512D-44E8-909F-FEC74497A4F4}" srcOrd="0" destOrd="0" presId="urn:microsoft.com/office/officeart/2005/8/layout/hierarchy3"/>
    <dgm:cxn modelId="{85111F25-DC1D-454C-949B-041229349E21}" type="presOf" srcId="{68811AF7-9AAB-480D-ADCD-2D585DEE740D}" destId="{E730D3C2-F3AC-4951-AB28-26A90DAD3670}" srcOrd="0" destOrd="0" presId="urn:microsoft.com/office/officeart/2005/8/layout/hierarchy3"/>
    <dgm:cxn modelId="{50A37F72-5E52-448F-8614-BD6C014B01B6}" srcId="{E05085F6-CA19-455D-A2E4-521846953906}" destId="{865DD9F2-B696-4E76-90DD-3FA6A648C5F5}" srcOrd="0" destOrd="0" parTransId="{0C8FB607-8003-4ED3-846E-808C0CF9CA5F}" sibTransId="{F1BEF1A2-59AB-4707-944D-DB767225FF8D}"/>
    <dgm:cxn modelId="{59D5E57D-40B4-43A3-BE18-3717F5B933BE}" type="presOf" srcId="{865DD9F2-B696-4E76-90DD-3FA6A648C5F5}" destId="{4A52C678-086C-4637-AA04-1E0BEC9D6BAD}" srcOrd="0" destOrd="0" presId="urn:microsoft.com/office/officeart/2005/8/layout/hierarchy3"/>
    <dgm:cxn modelId="{A4C28680-7017-4AD0-9B6B-F1EF5DAEEF9B}" srcId="{865DD9F2-B696-4E76-90DD-3FA6A648C5F5}" destId="{918A6D19-19EC-4901-8B3D-AFDEBBA6BAFF}" srcOrd="1" destOrd="0" parTransId="{9BF390ED-F582-4C8D-86C9-D1524F8C7EA1}" sibTransId="{D17E59C5-9AF3-4E8C-B89B-1075D9144C79}"/>
    <dgm:cxn modelId="{D4FF1A87-26AA-4155-BC6B-10CC329313A0}" type="presOf" srcId="{865DD9F2-B696-4E76-90DD-3FA6A648C5F5}" destId="{70189300-A66C-4690-840D-F89C341552C8}" srcOrd="1" destOrd="0" presId="urn:microsoft.com/office/officeart/2005/8/layout/hierarchy3"/>
    <dgm:cxn modelId="{08B8AE9D-29F0-4DBE-A21B-48A986ABA0FD}" type="presOf" srcId="{918A6D19-19EC-4901-8B3D-AFDEBBA6BAFF}" destId="{31954096-1BF1-4090-BA95-054A22800D62}" srcOrd="0" destOrd="0" presId="urn:microsoft.com/office/officeart/2005/8/layout/hierarchy3"/>
    <dgm:cxn modelId="{9BBFBAC7-D436-461F-A26D-DEC2B9ACE900}" type="presOf" srcId="{9BF390ED-F582-4C8D-86C9-D1524F8C7EA1}" destId="{6BF101BD-8C60-47AD-818F-6129268350CD}" srcOrd="0" destOrd="0" presId="urn:microsoft.com/office/officeart/2005/8/layout/hierarchy3"/>
    <dgm:cxn modelId="{217D06D9-3CB9-488E-8E02-8580B4A8C242}" type="presOf" srcId="{5A8F7798-E04E-452A-A737-A53481A5E2A2}" destId="{F1ED4DE8-F740-4E40-A757-6F4E44DA25A6}" srcOrd="0" destOrd="0" presId="urn:microsoft.com/office/officeart/2005/8/layout/hierarchy3"/>
    <dgm:cxn modelId="{0D68A7DE-3B4B-4A8F-9F8F-23B2D5006DA4}" srcId="{865DD9F2-B696-4E76-90DD-3FA6A648C5F5}" destId="{A00F8424-A786-4D4D-BE5A-F7240DEC7CD7}" srcOrd="0" destOrd="0" parTransId="{68811AF7-9AAB-480D-ADCD-2D585DEE740D}" sibTransId="{10F5FC63-5FED-4FC0-9B80-0C43D4F4FD62}"/>
    <dgm:cxn modelId="{7E6D45F0-7AEE-488F-951C-D5A1504C42D8}" srcId="{865DD9F2-B696-4E76-90DD-3FA6A648C5F5}" destId="{5A8F7798-E04E-452A-A737-A53481A5E2A2}" srcOrd="2" destOrd="0" parTransId="{650B1E6C-ADDD-4D02-81B9-C04EF89E5AF9}" sibTransId="{A6B4A286-2196-42A4-9AF9-E26836511E3F}"/>
    <dgm:cxn modelId="{BF8115F9-838C-4A1A-B173-9BC59F9913CD}" type="presOf" srcId="{E05085F6-CA19-455D-A2E4-521846953906}" destId="{0B7FCCE1-F39F-4361-B333-2AD742D3AB10}" srcOrd="0" destOrd="0" presId="urn:microsoft.com/office/officeart/2005/8/layout/hierarchy3"/>
    <dgm:cxn modelId="{F8EAE32F-1173-4D03-8878-54BA8ED8C723}" type="presParOf" srcId="{0B7FCCE1-F39F-4361-B333-2AD742D3AB10}" destId="{A281794D-B0C0-4C0C-BCCA-3AD730BECFE2}" srcOrd="0" destOrd="0" presId="urn:microsoft.com/office/officeart/2005/8/layout/hierarchy3"/>
    <dgm:cxn modelId="{E23AD275-C8E1-4B03-95B8-0CF7ABB6BE2A}" type="presParOf" srcId="{A281794D-B0C0-4C0C-BCCA-3AD730BECFE2}" destId="{0528E2C3-C873-4238-BDF1-032EBDA5FA5B}" srcOrd="0" destOrd="0" presId="urn:microsoft.com/office/officeart/2005/8/layout/hierarchy3"/>
    <dgm:cxn modelId="{4D0AD25C-001D-4045-8E8B-F26312BD4C95}" type="presParOf" srcId="{0528E2C3-C873-4238-BDF1-032EBDA5FA5B}" destId="{4A52C678-086C-4637-AA04-1E0BEC9D6BAD}" srcOrd="0" destOrd="0" presId="urn:microsoft.com/office/officeart/2005/8/layout/hierarchy3"/>
    <dgm:cxn modelId="{D5CB68F6-D7FD-446A-988E-F39FE228E613}" type="presParOf" srcId="{0528E2C3-C873-4238-BDF1-032EBDA5FA5B}" destId="{70189300-A66C-4690-840D-F89C341552C8}" srcOrd="1" destOrd="0" presId="urn:microsoft.com/office/officeart/2005/8/layout/hierarchy3"/>
    <dgm:cxn modelId="{95B48CAB-B073-488A-8CF3-13F4A30313FD}" type="presParOf" srcId="{A281794D-B0C0-4C0C-BCCA-3AD730BECFE2}" destId="{2C6B0236-36A7-4112-800D-0E1F02AFA9CC}" srcOrd="1" destOrd="0" presId="urn:microsoft.com/office/officeart/2005/8/layout/hierarchy3"/>
    <dgm:cxn modelId="{F98E8286-0CC7-4629-9193-58079EFAF096}" type="presParOf" srcId="{2C6B0236-36A7-4112-800D-0E1F02AFA9CC}" destId="{E730D3C2-F3AC-4951-AB28-26A90DAD3670}" srcOrd="0" destOrd="0" presId="urn:microsoft.com/office/officeart/2005/8/layout/hierarchy3"/>
    <dgm:cxn modelId="{41448F33-4A55-43F5-8260-04289B70D0B9}" type="presParOf" srcId="{2C6B0236-36A7-4112-800D-0E1F02AFA9CC}" destId="{CE54525C-1AAF-4DAC-B0A9-84400AC34C80}" srcOrd="1" destOrd="0" presId="urn:microsoft.com/office/officeart/2005/8/layout/hierarchy3"/>
    <dgm:cxn modelId="{3FE27084-65B7-401A-ADB1-10600193606A}" type="presParOf" srcId="{2C6B0236-36A7-4112-800D-0E1F02AFA9CC}" destId="{6BF101BD-8C60-47AD-818F-6129268350CD}" srcOrd="2" destOrd="0" presId="urn:microsoft.com/office/officeart/2005/8/layout/hierarchy3"/>
    <dgm:cxn modelId="{BC55954F-C447-47C1-8982-352D997F2713}" type="presParOf" srcId="{2C6B0236-36A7-4112-800D-0E1F02AFA9CC}" destId="{31954096-1BF1-4090-BA95-054A22800D62}" srcOrd="3" destOrd="0" presId="urn:microsoft.com/office/officeart/2005/8/layout/hierarchy3"/>
    <dgm:cxn modelId="{9DCC71EC-43F9-45F2-925A-07DFFD226E83}" type="presParOf" srcId="{2C6B0236-36A7-4112-800D-0E1F02AFA9CC}" destId="{38857214-512D-44E8-909F-FEC74497A4F4}" srcOrd="4" destOrd="0" presId="urn:microsoft.com/office/officeart/2005/8/layout/hierarchy3"/>
    <dgm:cxn modelId="{9BB71175-E1C9-46B0-99AB-BFD7D608FFDF}" type="presParOf" srcId="{2C6B0236-36A7-4112-800D-0E1F02AFA9CC}" destId="{F1ED4DE8-F740-4E40-A757-6F4E44DA25A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2C678-086C-4637-AA04-1E0BEC9D6BAD}">
      <dsp:nvSpPr>
        <dsp:cNvPr id="0" name=""/>
        <dsp:cNvSpPr/>
      </dsp:nvSpPr>
      <dsp:spPr>
        <a:xfrm>
          <a:off x="1516930" y="2260"/>
          <a:ext cx="1538138" cy="769069"/>
        </a:xfrm>
        <a:prstGeom prst="roundRect">
          <a:avLst>
            <a:gd name="adj" fmla="val 10000"/>
          </a:avLst>
        </a:prstGeom>
        <a:solidFill>
          <a:srgbClr val="0A46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 de Cuidados Integrales</a:t>
          </a:r>
        </a:p>
      </dsp:txBody>
      <dsp:txXfrm>
        <a:off x="1539455" y="24785"/>
        <a:ext cx="1493088" cy="724019"/>
      </dsp:txXfrm>
    </dsp:sp>
    <dsp:sp modelId="{E730D3C2-F3AC-4951-AB28-26A90DAD3670}">
      <dsp:nvSpPr>
        <dsp:cNvPr id="0" name=""/>
        <dsp:cNvSpPr/>
      </dsp:nvSpPr>
      <dsp:spPr>
        <a:xfrm>
          <a:off x="1670744" y="771329"/>
          <a:ext cx="153813" cy="57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802"/>
              </a:lnTo>
              <a:lnTo>
                <a:pt x="153813" y="576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4525C-1AAF-4DAC-B0A9-84400AC34C80}">
      <dsp:nvSpPr>
        <dsp:cNvPr id="0" name=""/>
        <dsp:cNvSpPr/>
      </dsp:nvSpPr>
      <dsp:spPr>
        <a:xfrm>
          <a:off x="1824558" y="963596"/>
          <a:ext cx="1230510" cy="769069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Ámbito familiar</a:t>
          </a:r>
        </a:p>
      </dsp:txBody>
      <dsp:txXfrm>
        <a:off x="1847083" y="986121"/>
        <a:ext cx="1185460" cy="724019"/>
      </dsp:txXfrm>
    </dsp:sp>
    <dsp:sp modelId="{6BF101BD-8C60-47AD-818F-6129268350CD}">
      <dsp:nvSpPr>
        <dsp:cNvPr id="0" name=""/>
        <dsp:cNvSpPr/>
      </dsp:nvSpPr>
      <dsp:spPr>
        <a:xfrm>
          <a:off x="1670744" y="771329"/>
          <a:ext cx="153813" cy="153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138"/>
              </a:lnTo>
              <a:lnTo>
                <a:pt x="153813" y="1538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54096-1BF1-4090-BA95-054A22800D62}">
      <dsp:nvSpPr>
        <dsp:cNvPr id="0" name=""/>
        <dsp:cNvSpPr/>
      </dsp:nvSpPr>
      <dsp:spPr>
        <a:xfrm>
          <a:off x="1824558" y="1924933"/>
          <a:ext cx="1230510" cy="769069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Ámbito Individual</a:t>
          </a:r>
        </a:p>
      </dsp:txBody>
      <dsp:txXfrm>
        <a:off x="1847083" y="1947458"/>
        <a:ext cx="1185460" cy="724019"/>
      </dsp:txXfrm>
    </dsp:sp>
    <dsp:sp modelId="{38857214-512D-44E8-909F-FEC74497A4F4}">
      <dsp:nvSpPr>
        <dsp:cNvPr id="0" name=""/>
        <dsp:cNvSpPr/>
      </dsp:nvSpPr>
      <dsp:spPr>
        <a:xfrm>
          <a:off x="1670744" y="771329"/>
          <a:ext cx="153813" cy="249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475"/>
              </a:lnTo>
              <a:lnTo>
                <a:pt x="153813" y="2499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D4DE8-F740-4E40-A757-6F4E44DA25A6}">
      <dsp:nvSpPr>
        <dsp:cNvPr id="0" name=""/>
        <dsp:cNvSpPr/>
      </dsp:nvSpPr>
      <dsp:spPr>
        <a:xfrm>
          <a:off x="1824558" y="2886270"/>
          <a:ext cx="1230510" cy="769069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Ámbito Educativo</a:t>
          </a:r>
        </a:p>
      </dsp:txBody>
      <dsp:txXfrm>
        <a:off x="1847083" y="2908795"/>
        <a:ext cx="1185460" cy="72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A8A0AC-860D-6787-CADE-0B72B4677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BB263-8012-AB3F-708A-1D887075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1BA9C-D0DB-0441-BA7A-9665F809294D}" type="datetimeFigureOut">
              <a:rPr lang="es-CL"/>
              <a:pPr>
                <a:defRPr/>
              </a:pPr>
              <a:t>23-09-2024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E4830D-8B7F-565E-F1F3-9BB9E3BF7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BC6BC-8B35-DB55-8014-15508144D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DD960-4988-0548-BC1C-4267867223C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3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Haga clic para modificar los estilos de texto del patrón </a:t>
            </a:r>
          </a:p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3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87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55744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07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8496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991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3212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06" r:id="rId6"/>
    <p:sldLayoutId id="2147483708" r:id="rId7"/>
    <p:sldLayoutId id="2147483719" r:id="rId8"/>
    <p:sldLayoutId id="214748371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EA31DB-F9BF-372F-830C-DE359B2F95D4}"/>
              </a:ext>
            </a:extLst>
          </p:cNvPr>
          <p:cNvSpPr txBox="1"/>
          <p:nvPr/>
        </p:nvSpPr>
        <p:spPr>
          <a:xfrm>
            <a:off x="1676400" y="1990200"/>
            <a:ext cx="7728868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Programa de Acompañamiento a la Identidad de Género</a:t>
            </a:r>
            <a:endParaRPr lang="es-CL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F42F4D-62A7-61AD-B7E6-C2F2AD70C999}"/>
              </a:ext>
            </a:extLst>
          </p:cNvPr>
          <p:cNvSpPr txBox="1"/>
          <p:nvPr/>
        </p:nvSpPr>
        <p:spPr>
          <a:xfrm>
            <a:off x="1676400" y="3841696"/>
            <a:ext cx="6427574" cy="400110"/>
          </a:xfrm>
          <a:prstGeom prst="rect">
            <a:avLst/>
          </a:prstGeom>
          <a:noFill/>
        </p:spPr>
        <p:txBody>
          <a:bodyPr wrap="square" lIns="0" tIns="45720" rIns="90000" bIns="45720" rtlCol="0" anchor="t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Cámara de Diputadas y Diputadas </a:t>
            </a:r>
            <a:endParaRPr lang="es-C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FE659D-A9DC-A580-7F93-6D00225A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52" y="484418"/>
            <a:ext cx="1615205" cy="14697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1FAC3A-2C3B-E6C4-D772-A40106AA4363}"/>
              </a:ext>
            </a:extLst>
          </p:cNvPr>
          <p:cNvSpPr txBox="1"/>
          <p:nvPr/>
        </p:nvSpPr>
        <p:spPr>
          <a:xfrm>
            <a:off x="1676400" y="4606004"/>
            <a:ext cx="6427574" cy="307777"/>
          </a:xfrm>
          <a:prstGeom prst="rect">
            <a:avLst/>
          </a:prstGeom>
          <a:noFill/>
        </p:spPr>
        <p:txBody>
          <a:bodyPr wrap="square" lIns="0" tIns="45720" rIns="90000" bIns="45720" rtlCol="0" anchor="t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23 de septiembre de 2024</a:t>
            </a:r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6932764" y="382898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1B0737-2906-9C32-A59A-EF9D3587368D}"/>
              </a:ext>
            </a:extLst>
          </p:cNvPr>
          <p:cNvSpPr txBox="1"/>
          <p:nvPr/>
        </p:nvSpPr>
        <p:spPr>
          <a:xfrm>
            <a:off x="862642" y="882669"/>
            <a:ext cx="56418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CL" sz="2400" b="1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A0A97B-250A-51BF-92CB-D41621392771}"/>
              </a:ext>
            </a:extLst>
          </p:cNvPr>
          <p:cNvSpPr txBox="1"/>
          <p:nvPr/>
        </p:nvSpPr>
        <p:spPr>
          <a:xfrm>
            <a:off x="862642" y="1984075"/>
            <a:ext cx="10064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Marco Normativo 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65AB38-2367-2F46-BF5A-FF02B2EB7748}"/>
              </a:ext>
            </a:extLst>
          </p:cNvPr>
          <p:cNvSpPr txBox="1"/>
          <p:nvPr/>
        </p:nvSpPr>
        <p:spPr>
          <a:xfrm>
            <a:off x="2084890" y="410234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179D12-94DD-4440-841A-EA4A8A836288}"/>
              </a:ext>
            </a:extLst>
          </p:cNvPr>
          <p:cNvSpPr/>
          <p:nvPr/>
        </p:nvSpPr>
        <p:spPr>
          <a:xfrm>
            <a:off x="1383711" y="2908889"/>
            <a:ext cx="3332740" cy="51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orma en L 10">
            <a:extLst>
              <a:ext uri="{FF2B5EF4-FFF2-40B4-BE49-F238E27FC236}">
                <a16:creationId xmlns:a16="http://schemas.microsoft.com/office/drawing/2014/main" id="{9B8A6A25-3F09-9248-A897-A758C1BB22EB}"/>
              </a:ext>
            </a:extLst>
          </p:cNvPr>
          <p:cNvSpPr/>
          <p:nvPr/>
        </p:nvSpPr>
        <p:spPr>
          <a:xfrm rot="13500000">
            <a:off x="5588261" y="3126248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728E7B-1466-A941-B103-50D7DC831E8C}"/>
              </a:ext>
            </a:extLst>
          </p:cNvPr>
          <p:cNvSpPr txBox="1"/>
          <p:nvPr/>
        </p:nvSpPr>
        <p:spPr>
          <a:xfrm>
            <a:off x="1583574" y="2954801"/>
            <a:ext cx="347454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100" dirty="0">
                <a:solidFill>
                  <a:schemeClr val="bg2"/>
                </a:solidFill>
                <a:latin typeface="Verdana"/>
                <a:ea typeface="Verdana"/>
                <a:cs typeface="Calibri"/>
              </a:rPr>
              <a:t>4</a:t>
            </a:r>
            <a:r>
              <a:rPr lang="es-CL" sz="1100" b="0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. Ley </a:t>
            </a:r>
            <a:r>
              <a:rPr lang="es-CL" sz="1100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21.430 </a:t>
            </a:r>
            <a:r>
              <a:rPr lang="es-CL" sz="1100" b="0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Sobre </a:t>
            </a:r>
            <a:r>
              <a:rPr lang="es-CL" sz="1100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Garantías y Protección Integral de la Niñez y Adolescencia</a:t>
            </a:r>
            <a:endParaRPr lang="es-ES" sz="1100" dirty="0">
              <a:solidFill>
                <a:schemeClr val="bg2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616619-1DE8-0B4B-BC64-44A4E651CAD9}"/>
              </a:ext>
            </a:extLst>
          </p:cNvPr>
          <p:cNvSpPr/>
          <p:nvPr/>
        </p:nvSpPr>
        <p:spPr>
          <a:xfrm>
            <a:off x="7224301" y="2908889"/>
            <a:ext cx="2732104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921952-7233-FC4B-82CF-1DC9A01ED634}"/>
              </a:ext>
            </a:extLst>
          </p:cNvPr>
          <p:cNvSpPr txBox="1"/>
          <p:nvPr/>
        </p:nvSpPr>
        <p:spPr>
          <a:xfrm>
            <a:off x="7366655" y="3026688"/>
            <a:ext cx="2466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b="0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 Año de publicación: </a:t>
            </a:r>
            <a:r>
              <a:rPr lang="es-ES" sz="1200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2022</a:t>
            </a:r>
            <a:endParaRPr lang="es-ES" sz="1200" b="0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7C0CF01-FA16-1C41-92E2-12CBC619CD97}"/>
              </a:ext>
            </a:extLst>
          </p:cNvPr>
          <p:cNvSpPr/>
          <p:nvPr/>
        </p:nvSpPr>
        <p:spPr>
          <a:xfrm>
            <a:off x="1383711" y="3620315"/>
            <a:ext cx="3332740" cy="51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orma en L 21">
            <a:extLst>
              <a:ext uri="{FF2B5EF4-FFF2-40B4-BE49-F238E27FC236}">
                <a16:creationId xmlns:a16="http://schemas.microsoft.com/office/drawing/2014/main" id="{A3F6666A-B5CC-5E4E-802A-F330A70DFBA9}"/>
              </a:ext>
            </a:extLst>
          </p:cNvPr>
          <p:cNvSpPr/>
          <p:nvPr/>
        </p:nvSpPr>
        <p:spPr>
          <a:xfrm rot="13500000">
            <a:off x="5588261" y="3923939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6406E6-1F39-5441-8848-A490025F8C4B}"/>
              </a:ext>
            </a:extLst>
          </p:cNvPr>
          <p:cNvSpPr txBox="1"/>
          <p:nvPr/>
        </p:nvSpPr>
        <p:spPr>
          <a:xfrm>
            <a:off x="1583574" y="4931602"/>
            <a:ext cx="31294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5</a:t>
            </a:r>
            <a:r>
              <a:rPr lang="es-CL" sz="1200" b="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. Ley </a:t>
            </a:r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General de Educación</a:t>
            </a:r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5F6ED7-F1A3-E143-981B-A6672426B9DE}"/>
              </a:ext>
            </a:extLst>
          </p:cNvPr>
          <p:cNvSpPr/>
          <p:nvPr/>
        </p:nvSpPr>
        <p:spPr>
          <a:xfrm>
            <a:off x="7224301" y="3692202"/>
            <a:ext cx="2732104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E9ADE37-47BF-C343-B14C-D4E058344124}"/>
              </a:ext>
            </a:extLst>
          </p:cNvPr>
          <p:cNvSpPr txBox="1"/>
          <p:nvPr/>
        </p:nvSpPr>
        <p:spPr>
          <a:xfrm>
            <a:off x="7438542" y="3824378"/>
            <a:ext cx="2466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b="0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Año de publicación: </a:t>
            </a:r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2010</a:t>
            </a:r>
            <a:endParaRPr lang="es-ES" sz="1200" b="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B154CD8-6787-7F42-B0CE-B38BCFC348CB}"/>
              </a:ext>
            </a:extLst>
          </p:cNvPr>
          <p:cNvSpPr/>
          <p:nvPr/>
        </p:nvSpPr>
        <p:spPr>
          <a:xfrm>
            <a:off x="1383711" y="4504438"/>
            <a:ext cx="3332740" cy="700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orma en L 26">
            <a:extLst>
              <a:ext uri="{FF2B5EF4-FFF2-40B4-BE49-F238E27FC236}">
                <a16:creationId xmlns:a16="http://schemas.microsoft.com/office/drawing/2014/main" id="{1FB59405-4677-C74A-B302-3647B027162C}"/>
              </a:ext>
            </a:extLst>
          </p:cNvPr>
          <p:cNvSpPr/>
          <p:nvPr/>
        </p:nvSpPr>
        <p:spPr>
          <a:xfrm rot="13500000">
            <a:off x="5588261" y="4566866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B2B8EA1-A89D-6240-9397-C0363C20964E}"/>
              </a:ext>
            </a:extLst>
          </p:cNvPr>
          <p:cNvSpPr txBox="1"/>
          <p:nvPr/>
        </p:nvSpPr>
        <p:spPr>
          <a:xfrm>
            <a:off x="2086781" y="4694291"/>
            <a:ext cx="29940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6</a:t>
            </a:r>
            <a:r>
              <a:rPr lang="es-CL" sz="1200" b="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. Ley de </a:t>
            </a:r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Inclusión</a:t>
            </a:r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A032E8E-88AD-5941-AB2E-F754A31776D5}"/>
              </a:ext>
            </a:extLst>
          </p:cNvPr>
          <p:cNvSpPr/>
          <p:nvPr/>
        </p:nvSpPr>
        <p:spPr>
          <a:xfrm>
            <a:off x="7224301" y="4579544"/>
            <a:ext cx="2732104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688F36D-6C30-A045-AB65-450B200BF78D}"/>
              </a:ext>
            </a:extLst>
          </p:cNvPr>
          <p:cNvSpPr txBox="1"/>
          <p:nvPr/>
        </p:nvSpPr>
        <p:spPr>
          <a:xfrm>
            <a:off x="7366655" y="4682966"/>
            <a:ext cx="2466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b="0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Año de publicación: </a:t>
            </a:r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2015</a:t>
            </a:r>
            <a:endParaRPr lang="es-ES" sz="1200" b="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AFE202-3205-A306-4912-D4BD12FAB1AA}"/>
              </a:ext>
            </a:extLst>
          </p:cNvPr>
          <p:cNvSpPr txBox="1"/>
          <p:nvPr/>
        </p:nvSpPr>
        <p:spPr>
          <a:xfrm>
            <a:off x="1827989" y="3731008"/>
            <a:ext cx="29940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5</a:t>
            </a:r>
            <a:r>
              <a:rPr lang="es-CL" sz="1200" b="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. Ley </a:t>
            </a:r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General </a:t>
            </a:r>
            <a:r>
              <a:rPr lang="es-CL" sz="1200" b="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de </a:t>
            </a:r>
            <a:r>
              <a:rPr lang="es-CL" sz="1200" dirty="0">
                <a:solidFill>
                  <a:srgbClr val="DBEDF9"/>
                </a:solidFill>
                <a:latin typeface="Verdana"/>
                <a:ea typeface="Verdana"/>
                <a:cs typeface="Calibri"/>
              </a:rPr>
              <a:t>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92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5821707" y="3842372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E829AD-CC9F-0906-8E94-EEF25A7D77CD}"/>
              </a:ext>
            </a:extLst>
          </p:cNvPr>
          <p:cNvSpPr txBox="1"/>
          <p:nvPr/>
        </p:nvSpPr>
        <p:spPr>
          <a:xfrm>
            <a:off x="776378" y="724518"/>
            <a:ext cx="56418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2527A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CL" sz="2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BDC856-2448-1497-78E3-77E934E55E34}"/>
              </a:ext>
            </a:extLst>
          </p:cNvPr>
          <p:cNvSpPr txBox="1"/>
          <p:nvPr/>
        </p:nvSpPr>
        <p:spPr>
          <a:xfrm>
            <a:off x="776378" y="1710905"/>
            <a:ext cx="10064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49000"/>
                  </a:schemeClr>
                </a:solidFill>
                <a:cs typeface="Calibri" panose="020F0502020204030204"/>
              </a:rPr>
              <a:t> </a:t>
            </a:r>
            <a:r>
              <a:rPr lang="es-ES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Mandatos</a:t>
            </a:r>
            <a:r>
              <a:rPr lang="es-ES" dirty="0">
                <a:solidFill>
                  <a:schemeClr val="accent1">
                    <a:lumMod val="49000"/>
                  </a:schemeClr>
                </a:solidFill>
                <a:cs typeface="Calibri" panose="020F0502020204030204"/>
              </a:rPr>
              <a:t> emanados del marco normativo 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F166D39-CB62-C93F-0E4C-63DD4B75151C}"/>
              </a:ext>
            </a:extLst>
          </p:cNvPr>
          <p:cNvSpPr/>
          <p:nvPr/>
        </p:nvSpPr>
        <p:spPr>
          <a:xfrm>
            <a:off x="1485979" y="2563642"/>
            <a:ext cx="2607733" cy="3285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"A CONVIVIR </a:t>
            </a:r>
          </a:p>
          <a:p>
            <a:pPr algn="ctr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APRENDE"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EB1DB1-BC38-A54B-9A53-AE6A874EC90D}"/>
              </a:ext>
            </a:extLst>
          </p:cNvPr>
          <p:cNvSpPr/>
          <p:nvPr/>
        </p:nvSpPr>
        <p:spPr>
          <a:xfrm>
            <a:off x="4689207" y="2577026"/>
            <a:ext cx="611162" cy="56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48074FCF-8633-B247-85BD-F8F0DD590A51}"/>
              </a:ext>
            </a:extLst>
          </p:cNvPr>
          <p:cNvSpPr txBox="1"/>
          <p:nvPr/>
        </p:nvSpPr>
        <p:spPr>
          <a:xfrm>
            <a:off x="4689207" y="2661210"/>
            <a:ext cx="6111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775F2E3B-09F3-F544-BFC8-17AE15DF120E}"/>
              </a:ext>
            </a:extLst>
          </p:cNvPr>
          <p:cNvSpPr/>
          <p:nvPr/>
        </p:nvSpPr>
        <p:spPr>
          <a:xfrm rot="18900000">
            <a:off x="4854667" y="3341267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F09F6F-9821-7D49-9E1F-6681B02380DF}"/>
              </a:ext>
            </a:extLst>
          </p:cNvPr>
          <p:cNvSpPr/>
          <p:nvPr/>
        </p:nvSpPr>
        <p:spPr>
          <a:xfrm>
            <a:off x="4689207" y="3841049"/>
            <a:ext cx="611162" cy="56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F09EC699-7D92-4E45-8232-72DCE6220D0F}"/>
              </a:ext>
            </a:extLst>
          </p:cNvPr>
          <p:cNvSpPr txBox="1"/>
          <p:nvPr/>
        </p:nvSpPr>
        <p:spPr>
          <a:xfrm>
            <a:off x="4689207" y="3925233"/>
            <a:ext cx="6111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5" name="Forma en L 14">
            <a:extLst>
              <a:ext uri="{FF2B5EF4-FFF2-40B4-BE49-F238E27FC236}">
                <a16:creationId xmlns:a16="http://schemas.microsoft.com/office/drawing/2014/main" id="{73E0B992-FB8D-3146-A667-97BE9590EC67}"/>
              </a:ext>
            </a:extLst>
          </p:cNvPr>
          <p:cNvSpPr/>
          <p:nvPr/>
        </p:nvSpPr>
        <p:spPr>
          <a:xfrm rot="18900000">
            <a:off x="4854667" y="4632185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47CF62-4674-7C4B-983D-3A51491685CD}"/>
              </a:ext>
            </a:extLst>
          </p:cNvPr>
          <p:cNvSpPr/>
          <p:nvPr/>
        </p:nvSpPr>
        <p:spPr>
          <a:xfrm>
            <a:off x="4689207" y="5131967"/>
            <a:ext cx="611162" cy="56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3">
            <a:extLst>
              <a:ext uri="{FF2B5EF4-FFF2-40B4-BE49-F238E27FC236}">
                <a16:creationId xmlns:a16="http://schemas.microsoft.com/office/drawing/2014/main" id="{65C95D9E-921C-2841-9ACF-7546F40DA198}"/>
              </a:ext>
            </a:extLst>
          </p:cNvPr>
          <p:cNvSpPr txBox="1"/>
          <p:nvPr/>
        </p:nvSpPr>
        <p:spPr>
          <a:xfrm>
            <a:off x="4689207" y="5216151"/>
            <a:ext cx="6111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D1114C-4529-4D40-86D7-6F4C9BC09DDB}"/>
              </a:ext>
            </a:extLst>
          </p:cNvPr>
          <p:cNvSpPr txBox="1"/>
          <p:nvPr/>
        </p:nvSpPr>
        <p:spPr>
          <a:xfrm>
            <a:off x="5621647" y="2505670"/>
            <a:ext cx="46196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rgbClr val="063357"/>
                </a:solidFill>
                <a:latin typeface="Verdana"/>
                <a:ea typeface="Verdana"/>
                <a:cs typeface="Calibri"/>
              </a:rPr>
              <a:t>Desarrollar un clima escolar que promueva la buena convivencia de manera de prevenir todo tipo de acoso escolar.</a:t>
            </a:r>
            <a:endParaRPr lang="es-ES" dirty="0"/>
          </a:p>
          <a:p>
            <a:endParaRPr lang="es-ES" dirty="0">
              <a:solidFill>
                <a:schemeClr val="accent1">
                  <a:lumMod val="49000"/>
                </a:schemeClr>
              </a:solidFill>
              <a:cs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D41F7D-7781-1E48-A85B-E39A318B721E}"/>
              </a:ext>
            </a:extLst>
          </p:cNvPr>
          <p:cNvSpPr txBox="1"/>
          <p:nvPr/>
        </p:nvSpPr>
        <p:spPr>
          <a:xfrm>
            <a:off x="5621646" y="3762457"/>
            <a:ext cx="5084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El respeto de los derechos fundamentales. Entendiendo por discriminación arbitraria toda distinción, exclusión o restricción que carezca de justificación razonable, efectuada por agentes del Estado o particulares</a:t>
            </a:r>
            <a:endParaRPr lang="es-ES" dirty="0">
              <a:solidFill>
                <a:schemeClr val="accent1">
                  <a:lumMod val="49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D81068-69FB-3B49-A182-CF9E8FDDC495}"/>
              </a:ext>
            </a:extLst>
          </p:cNvPr>
          <p:cNvSpPr txBox="1"/>
          <p:nvPr/>
        </p:nvSpPr>
        <p:spPr>
          <a:xfrm>
            <a:off x="5621647" y="5132730"/>
            <a:ext cx="59517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200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Calibri"/>
              </a:rPr>
              <a:t>Respecto de la Ley 21.120 destacan los principios de no patologización; la no discriminación arbitraria; la confidencialidad y la dignidad en el trato.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647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5821707" y="3842372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E829AD-CC9F-0906-8E94-EEF25A7D77CD}"/>
              </a:ext>
            </a:extLst>
          </p:cNvPr>
          <p:cNvSpPr txBox="1"/>
          <p:nvPr/>
        </p:nvSpPr>
        <p:spPr>
          <a:xfrm>
            <a:off x="776378" y="724518"/>
            <a:ext cx="56418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2527A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CL" sz="2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BDC856-2448-1497-78E3-77E934E55E34}"/>
              </a:ext>
            </a:extLst>
          </p:cNvPr>
          <p:cNvSpPr txBox="1"/>
          <p:nvPr/>
        </p:nvSpPr>
        <p:spPr>
          <a:xfrm>
            <a:off x="776378" y="1710905"/>
            <a:ext cx="10064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49000"/>
                  </a:schemeClr>
                </a:solidFill>
                <a:cs typeface="Calibri" panose="020F0502020204030204"/>
              </a:rPr>
              <a:t> </a:t>
            </a:r>
            <a:r>
              <a:rPr lang="es-ES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Mandatos</a:t>
            </a:r>
            <a:r>
              <a:rPr lang="es-ES" dirty="0">
                <a:solidFill>
                  <a:schemeClr val="accent1">
                    <a:lumMod val="49000"/>
                  </a:schemeClr>
                </a:solidFill>
                <a:cs typeface="Calibri" panose="020F0502020204030204"/>
              </a:rPr>
              <a:t> emanados del marco normativo nacional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F166D39-CB62-C93F-0E4C-63DD4B75151C}"/>
              </a:ext>
            </a:extLst>
          </p:cNvPr>
          <p:cNvSpPr/>
          <p:nvPr/>
        </p:nvSpPr>
        <p:spPr>
          <a:xfrm>
            <a:off x="1485979" y="2563642"/>
            <a:ext cx="2607733" cy="3285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"A CONVIVIR </a:t>
            </a:r>
          </a:p>
          <a:p>
            <a:pPr algn="ctr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APRENDE"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EB1DB1-BC38-A54B-9A53-AE6A874EC90D}"/>
              </a:ext>
            </a:extLst>
          </p:cNvPr>
          <p:cNvSpPr/>
          <p:nvPr/>
        </p:nvSpPr>
        <p:spPr>
          <a:xfrm>
            <a:off x="4689207" y="2577026"/>
            <a:ext cx="611162" cy="56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48074FCF-8633-B247-85BD-F8F0DD590A51}"/>
              </a:ext>
            </a:extLst>
          </p:cNvPr>
          <p:cNvSpPr txBox="1"/>
          <p:nvPr/>
        </p:nvSpPr>
        <p:spPr>
          <a:xfrm>
            <a:off x="4689207" y="2661210"/>
            <a:ext cx="6111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775F2E3B-09F3-F544-BFC8-17AE15DF120E}"/>
              </a:ext>
            </a:extLst>
          </p:cNvPr>
          <p:cNvSpPr/>
          <p:nvPr/>
        </p:nvSpPr>
        <p:spPr>
          <a:xfrm rot="18900000">
            <a:off x="4854667" y="3341267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F09F6F-9821-7D49-9E1F-6681B02380DF}"/>
              </a:ext>
            </a:extLst>
          </p:cNvPr>
          <p:cNvSpPr/>
          <p:nvPr/>
        </p:nvSpPr>
        <p:spPr>
          <a:xfrm>
            <a:off x="4689207" y="3841049"/>
            <a:ext cx="611162" cy="56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F09EC699-7D92-4E45-8232-72DCE6220D0F}"/>
              </a:ext>
            </a:extLst>
          </p:cNvPr>
          <p:cNvSpPr txBox="1"/>
          <p:nvPr/>
        </p:nvSpPr>
        <p:spPr>
          <a:xfrm>
            <a:off x="4674829" y="3925233"/>
            <a:ext cx="6111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5</a:t>
            </a:r>
            <a:endParaRPr lang="es-ES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orma en L 14">
            <a:extLst>
              <a:ext uri="{FF2B5EF4-FFF2-40B4-BE49-F238E27FC236}">
                <a16:creationId xmlns:a16="http://schemas.microsoft.com/office/drawing/2014/main" id="{73E0B992-FB8D-3146-A667-97BE9590EC67}"/>
              </a:ext>
            </a:extLst>
          </p:cNvPr>
          <p:cNvSpPr/>
          <p:nvPr/>
        </p:nvSpPr>
        <p:spPr>
          <a:xfrm rot="18900000">
            <a:off x="4854667" y="4632185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47CF62-4674-7C4B-983D-3A51491685CD}"/>
              </a:ext>
            </a:extLst>
          </p:cNvPr>
          <p:cNvSpPr/>
          <p:nvPr/>
        </p:nvSpPr>
        <p:spPr>
          <a:xfrm>
            <a:off x="4689207" y="5131967"/>
            <a:ext cx="611162" cy="568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3">
            <a:extLst>
              <a:ext uri="{FF2B5EF4-FFF2-40B4-BE49-F238E27FC236}">
                <a16:creationId xmlns:a16="http://schemas.microsoft.com/office/drawing/2014/main" id="{65C95D9E-921C-2841-9ACF-7546F40DA198}"/>
              </a:ext>
            </a:extLst>
          </p:cNvPr>
          <p:cNvSpPr txBox="1"/>
          <p:nvPr/>
        </p:nvSpPr>
        <p:spPr>
          <a:xfrm>
            <a:off x="4689207" y="5216151"/>
            <a:ext cx="6111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solidFill>
                  <a:schemeClr val="bg2"/>
                </a:solidFill>
                <a:latin typeface="Verdana"/>
                <a:ea typeface="Verdana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D1114C-4529-4D40-86D7-6F4C9BC09DDB}"/>
              </a:ext>
            </a:extLst>
          </p:cNvPr>
          <p:cNvSpPr txBox="1"/>
          <p:nvPr/>
        </p:nvSpPr>
        <p:spPr>
          <a:xfrm>
            <a:off x="5621647" y="2505670"/>
            <a:ext cx="46196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derecho de niños, niñas y adolescentes a desarrollar su propia identidad e idiosincrasia, incluida su identidad de género, conforme a la legislación vigente.</a:t>
            </a:r>
          </a:p>
          <a:p>
            <a:endParaRPr lang="es-ES" dirty="0">
              <a:solidFill>
                <a:schemeClr val="accent1">
                  <a:lumMod val="49000"/>
                </a:schemeClr>
              </a:solidFill>
              <a:cs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D41F7D-7781-1E48-A85B-E39A318B721E}"/>
              </a:ext>
            </a:extLst>
          </p:cNvPr>
          <p:cNvSpPr txBox="1"/>
          <p:nvPr/>
        </p:nvSpPr>
        <p:spPr>
          <a:xfrm>
            <a:off x="5621646" y="3762457"/>
            <a:ext cx="5084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“El sistema educativo chileno se construye </a:t>
            </a:r>
            <a:r>
              <a:rPr lang="es-ES" sz="1200" b="1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la base de los derechos garantizados en la Constitución, así como en los tratados internacionales ratificados por Chile y que se encuentren vigentes"</a:t>
            </a:r>
            <a:endParaRPr lang="es-ES" sz="12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D81068-69FB-3B49-A182-CF9E8FDDC495}"/>
              </a:ext>
            </a:extLst>
          </p:cNvPr>
          <p:cNvSpPr txBox="1"/>
          <p:nvPr/>
        </p:nvSpPr>
        <p:spPr>
          <a:xfrm>
            <a:off x="5621647" y="5017711"/>
            <a:ext cx="59517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inspira, además, en los siguientes principios: </a:t>
            </a:r>
            <a:r>
              <a:rPr lang="es-ES" sz="1200" b="1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k) Integración e inclusión. Que determina que el sistema propenderá a eliminar todas las formas de discriminación arbitraria que impidan el aprendizaje y la participación de los y las estudiantes</a:t>
            </a:r>
            <a:r>
              <a:rPr lang="es-CL" sz="120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200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4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EFDDFC43-FDB7-86E0-23D6-C4265CFA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267" y="866057"/>
            <a:ext cx="6852069" cy="5442188"/>
          </a:xfrm>
          <a:prstGeom prst="rect">
            <a:avLst/>
          </a:prstGeom>
        </p:spPr>
      </p:pic>
      <p:sp>
        <p:nvSpPr>
          <p:cNvPr id="6" name="Rectángulo: esquinas redondeadas 8">
            <a:extLst>
              <a:ext uri="{FF2B5EF4-FFF2-40B4-BE49-F238E27FC236}">
                <a16:creationId xmlns:a16="http://schemas.microsoft.com/office/drawing/2014/main" id="{FB9A2ABB-40CD-E718-79E2-C3F8B3049574}"/>
              </a:ext>
            </a:extLst>
          </p:cNvPr>
          <p:cNvSpPr/>
          <p:nvPr/>
        </p:nvSpPr>
        <p:spPr>
          <a:xfrm>
            <a:off x="546978" y="2680578"/>
            <a:ext cx="3420533" cy="2235200"/>
          </a:xfrm>
          <a:prstGeom prst="round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 General del Procedimiento de intervención del Programa de Acompañamiento a la Identidad de Género</a:t>
            </a:r>
          </a:p>
        </p:txBody>
      </p:sp>
    </p:spTree>
    <p:extLst>
      <p:ext uri="{BB962C8B-B14F-4D97-AF65-F5344CB8AC3E}">
        <p14:creationId xmlns:p14="http://schemas.microsoft.com/office/powerpoint/2010/main" val="247911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1A00E1-3A22-6930-8F36-82E3AD273FF2}"/>
              </a:ext>
            </a:extLst>
          </p:cNvPr>
          <p:cNvSpPr txBox="1"/>
          <p:nvPr/>
        </p:nvSpPr>
        <p:spPr>
          <a:xfrm>
            <a:off x="1379403" y="-667781"/>
            <a:ext cx="6921061" cy="1698172"/>
          </a:xfrm>
          <a:prstGeom prst="rect">
            <a:avLst/>
          </a:prstGeom>
          <a:noFill/>
        </p:spPr>
        <p:txBody>
          <a:bodyPr wrap="square" lIns="0" tIns="45720" rIns="90000" bIns="0" rtlCol="0" anchor="b">
            <a:no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FLUJO DE INTERVENCIÓN</a:t>
            </a:r>
            <a:endParaRPr lang="es-CL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E05BE3-6863-CCA1-37D2-A0320EF82872}"/>
              </a:ext>
            </a:extLst>
          </p:cNvPr>
          <p:cNvSpPr txBox="1"/>
          <p:nvPr/>
        </p:nvSpPr>
        <p:spPr>
          <a:xfrm>
            <a:off x="1379403" y="1337094"/>
            <a:ext cx="8885207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1:</a:t>
            </a: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Ingreso y construcción del Plan de Cuidados Integrales,</a:t>
            </a: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Etapa 1 : acogida y contención</a:t>
            </a: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Etapa 2 : evaluación psicosocial en sus tres componentes: al NNA, con  </a:t>
            </a: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     el grupo familiar y el contexto educativo.</a:t>
            </a: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Etapa 3: Orientación al niño, niña o adolescente y su familia          </a:t>
            </a:r>
          </a:p>
          <a:p>
            <a:endParaRPr lang="es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2: </a:t>
            </a: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Implementación del Plan de Cuidados Integrales, en lo que corresponde al componente 3:</a:t>
            </a:r>
          </a:p>
          <a:p>
            <a:endParaRPr lang="es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r>
              <a:rPr lang="es-E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Programa en el ámbito educativo es </a:t>
            </a:r>
            <a:r>
              <a:rPr lang="es-ES" sz="1600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apoyar a la comunidad educativa en la inclusión del NNA</a:t>
            </a:r>
            <a:r>
              <a:rPr lang="es-E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 o género no conforme y promover su constitución como espacio protegido, seguro y afirmativo.</a:t>
            </a:r>
          </a:p>
          <a:p>
            <a:pPr marL="285750" indent="-285750">
              <a:buFont typeface="Arial"/>
              <a:buChar char="•"/>
            </a:pPr>
            <a:endParaRPr lang="es-E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</a:t>
            </a:r>
            <a:r>
              <a:rPr lang="es-E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 acompañamiento en los ámbitos del Plan de Cuidados Integrales. Según requerimiento de cada contexto comunitario o educativo, se contemplan sesiones de 1 a 2 en 12 meses a cargo de la dupla psicosocial. </a:t>
            </a:r>
          </a:p>
        </p:txBody>
      </p:sp>
    </p:spTree>
    <p:extLst>
      <p:ext uri="{BB962C8B-B14F-4D97-AF65-F5344CB8AC3E}">
        <p14:creationId xmlns:p14="http://schemas.microsoft.com/office/powerpoint/2010/main" val="213066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92BBD8-E07A-B7B6-9495-283696C4FD7A}"/>
              </a:ext>
            </a:extLst>
          </p:cNvPr>
          <p:cNvSpPr txBox="1"/>
          <p:nvPr/>
        </p:nvSpPr>
        <p:spPr>
          <a:xfrm>
            <a:off x="1363931" y="-667781"/>
            <a:ext cx="6921061" cy="1698172"/>
          </a:xfrm>
          <a:prstGeom prst="rect">
            <a:avLst/>
          </a:prstGeom>
          <a:noFill/>
        </p:spPr>
        <p:txBody>
          <a:bodyPr wrap="square" lIns="0" tIns="45720" rIns="90000" bIns="0" rtlCol="0" anchor="b">
            <a:noAutofit/>
          </a:bodyPr>
          <a:lstStyle/>
          <a:p>
            <a:r>
              <a:rPr lang="es-CL" sz="28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FLUJO DE INTERVENCIÓN</a:t>
            </a:r>
            <a:endParaRPr lang="es-CL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A3A64F-28FE-E1B9-28DF-C134164BCE1D}"/>
              </a:ext>
            </a:extLst>
          </p:cNvPr>
          <p:cNvSpPr txBox="1"/>
          <p:nvPr/>
        </p:nvSpPr>
        <p:spPr>
          <a:xfrm>
            <a:off x="1365849" y="1710905"/>
            <a:ext cx="46553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3: Ejecución de la vinculación</a:t>
            </a:r>
            <a:endParaRPr lang="es-ES" b="1" dirty="0">
              <a:solidFill>
                <a:schemeClr val="bg1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endParaRPr lang="es-ES" b="1" dirty="0">
              <a:solidFill>
                <a:schemeClr val="bg1"/>
              </a:solidFill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09AAF9-A567-E544-9B7B-8331D2F8945F}"/>
              </a:ext>
            </a:extLst>
          </p:cNvPr>
          <p:cNvSpPr txBox="1"/>
          <p:nvPr/>
        </p:nvSpPr>
        <p:spPr>
          <a:xfrm>
            <a:off x="2041585" y="2416036"/>
            <a:ext cx="439372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 1 : Seguimiento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 2 : Monitoreo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 3: </a:t>
            </a:r>
            <a:r>
              <a:rPr lang="es-C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Final PCI y Egreso</a:t>
            </a:r>
            <a:endParaRPr lang="es-ES" dirty="0">
              <a:latin typeface="Century Gothic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9A68F7-BEE3-DDF5-90D7-59CDC38CBD32}"/>
              </a:ext>
            </a:extLst>
          </p:cNvPr>
          <p:cNvSpPr txBox="1"/>
          <p:nvPr/>
        </p:nvSpPr>
        <p:spPr>
          <a:xfrm>
            <a:off x="1363931" y="3932366"/>
            <a:ext cx="948969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 </a:t>
            </a: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Prestación destinada a la evaluación del cumplimiento de los objetivos del Plan y a partir de ella se establece la necesidad de dar continuidad (o no) al acompañamiento, siempre considerando la voluntad de NNA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99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6932764" y="382898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3EDF280-3F61-7A91-6C12-E952E8D8B53A}"/>
              </a:ext>
            </a:extLst>
          </p:cNvPr>
          <p:cNvGraphicFramePr/>
          <p:nvPr/>
        </p:nvGraphicFramePr>
        <p:xfrm>
          <a:off x="431321" y="2074653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B9EC230-BE1D-9E7A-26B3-6F29A3131DDB}"/>
              </a:ext>
            </a:extLst>
          </p:cNvPr>
          <p:cNvSpPr txBox="1"/>
          <p:nvPr/>
        </p:nvSpPr>
        <p:spPr>
          <a:xfrm>
            <a:off x="630016" y="1235015"/>
            <a:ext cx="80941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Componentes del Plan de Cuidado Integrales, y ámbito de acción del Ministerio de Educación.</a:t>
            </a:r>
          </a:p>
        </p:txBody>
      </p:sp>
      <p:sp>
        <p:nvSpPr>
          <p:cNvPr id="6" name="Rectángulo: esquinas redondeadas 558">
            <a:extLst>
              <a:ext uri="{FF2B5EF4-FFF2-40B4-BE49-F238E27FC236}">
                <a16:creationId xmlns:a16="http://schemas.microsoft.com/office/drawing/2014/main" id="{CADEE3C9-355B-715E-8DA5-F4569FAE3D26}"/>
              </a:ext>
            </a:extLst>
          </p:cNvPr>
          <p:cNvSpPr/>
          <p:nvPr/>
        </p:nvSpPr>
        <p:spPr>
          <a:xfrm>
            <a:off x="5642826" y="2935281"/>
            <a:ext cx="4559635" cy="2448752"/>
          </a:xfrm>
          <a:prstGeom prst="round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"Entregar orientaciones para apoyar a la comunidad educativa en la inclusión del NNA y así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la discriminación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el rechazo por razones de identidad de género, promoviendo su constitución como un </a:t>
            </a:r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 protegido, seguro y afirmativo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garantice su desarrollo integral."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D42773-0C46-0D55-9A10-2A98891AA413}"/>
              </a:ext>
            </a:extLst>
          </p:cNvPr>
          <p:cNvSpPr/>
          <p:nvPr/>
        </p:nvSpPr>
        <p:spPr>
          <a:xfrm>
            <a:off x="5630461" y="2209800"/>
            <a:ext cx="4572000" cy="472440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DEL COMPONENTE 3 DEL SISTEMA: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BF4C40-30F3-12C8-1C0C-3E088BFF5740}"/>
              </a:ext>
            </a:extLst>
          </p:cNvPr>
          <p:cNvSpPr txBox="1"/>
          <p:nvPr/>
        </p:nvSpPr>
        <p:spPr>
          <a:xfrm>
            <a:off x="1004497" y="-595894"/>
            <a:ext cx="6921061" cy="1698172"/>
          </a:xfrm>
          <a:prstGeom prst="rect">
            <a:avLst/>
          </a:prstGeom>
          <a:noFill/>
        </p:spPr>
        <p:txBody>
          <a:bodyPr wrap="square" lIns="0" tIns="45720" rIns="90000" bIns="0" rtlCol="0" anchor="b">
            <a:noAutofit/>
          </a:bodyPr>
          <a:lstStyle/>
          <a:p>
            <a:r>
              <a:rPr lang="es-CL" sz="2800" b="1" dirty="0">
                <a:solidFill>
                  <a:schemeClr val="tx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ROL DEL MINEDUC</a:t>
            </a:r>
            <a:endParaRPr lang="es-CL" sz="2800" b="1" dirty="0">
              <a:solidFill>
                <a:schemeClr val="tx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1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6986554" y="413378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691C0F6-ED74-7075-F9DD-7F7E195647FE}"/>
              </a:ext>
            </a:extLst>
          </p:cNvPr>
          <p:cNvSpPr/>
          <p:nvPr/>
        </p:nvSpPr>
        <p:spPr>
          <a:xfrm>
            <a:off x="3273437" y="987725"/>
            <a:ext cx="5654040" cy="472440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 EN EL ÁMBITO EDUCATIVO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222CC2-48A1-3C45-9059-E4A58AE99530}"/>
              </a:ext>
            </a:extLst>
          </p:cNvPr>
          <p:cNvSpPr/>
          <p:nvPr/>
        </p:nvSpPr>
        <p:spPr>
          <a:xfrm>
            <a:off x="1927240" y="1960179"/>
            <a:ext cx="2160666" cy="831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33BAFE-460F-9D41-92D0-21838724E0F9}"/>
              </a:ext>
            </a:extLst>
          </p:cNvPr>
          <p:cNvSpPr txBox="1"/>
          <p:nvPr/>
        </p:nvSpPr>
        <p:spPr>
          <a:xfrm>
            <a:off x="1927240" y="2144994"/>
            <a:ext cx="21606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Protocolos con perspectiva inclusiva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6783451-2D39-3242-A738-9C5BC2B6EEBA}"/>
              </a:ext>
            </a:extLst>
          </p:cNvPr>
          <p:cNvSpPr/>
          <p:nvPr/>
        </p:nvSpPr>
        <p:spPr>
          <a:xfrm>
            <a:off x="4195311" y="1960179"/>
            <a:ext cx="2160666" cy="831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45F454-7502-DA48-AC37-7E9FA4C2A9F0}"/>
              </a:ext>
            </a:extLst>
          </p:cNvPr>
          <p:cNvSpPr txBox="1"/>
          <p:nvPr/>
        </p:nvSpPr>
        <p:spPr>
          <a:xfrm>
            <a:off x="4195310" y="2037417"/>
            <a:ext cx="21606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Utilización de </a:t>
            </a:r>
            <a:br>
              <a:rPr lang="es-ES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social </a:t>
            </a:r>
          </a:p>
          <a:p>
            <a:pPr algn="ctr"/>
            <a:r>
              <a:rPr lang="es-ES" sz="1200" b="1" i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(Circular 812)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5881ABA-C7A5-4644-945F-5B20DB6C95A4}"/>
              </a:ext>
            </a:extLst>
          </p:cNvPr>
          <p:cNvSpPr/>
          <p:nvPr/>
        </p:nvSpPr>
        <p:spPr>
          <a:xfrm>
            <a:off x="6472346" y="1960179"/>
            <a:ext cx="2160666" cy="831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53326B-A238-8542-8510-A39BB72DBE09}"/>
              </a:ext>
            </a:extLst>
          </p:cNvPr>
          <p:cNvSpPr txBox="1"/>
          <p:nvPr/>
        </p:nvSpPr>
        <p:spPr>
          <a:xfrm>
            <a:off x="6472345" y="2127064"/>
            <a:ext cx="21606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servicios higiénicos y camarines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3DE9EA5-0AF4-6845-A3B3-7069BD1D9899}"/>
              </a:ext>
            </a:extLst>
          </p:cNvPr>
          <p:cNvSpPr/>
          <p:nvPr/>
        </p:nvSpPr>
        <p:spPr>
          <a:xfrm>
            <a:off x="8722488" y="1960179"/>
            <a:ext cx="2160666" cy="831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3B2BD2C-21D4-924F-A2D2-2D09003B7AE4}"/>
              </a:ext>
            </a:extLst>
          </p:cNvPr>
          <p:cNvSpPr txBox="1"/>
          <p:nvPr/>
        </p:nvSpPr>
        <p:spPr>
          <a:xfrm>
            <a:off x="8722487" y="1970646"/>
            <a:ext cx="21606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el respeto entre los integrantes de la comunidad educativa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CCA477D-BFC2-7A47-B92E-FA9A196719F0}"/>
              </a:ext>
            </a:extLst>
          </p:cNvPr>
          <p:cNvSpPr/>
          <p:nvPr/>
        </p:nvSpPr>
        <p:spPr>
          <a:xfrm>
            <a:off x="1927203" y="3733800"/>
            <a:ext cx="2068531" cy="84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 del Estado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1E265E4-B6B8-1D4B-AB1E-E7E23761FF12}"/>
              </a:ext>
            </a:extLst>
          </p:cNvPr>
          <p:cNvSpPr/>
          <p:nvPr/>
        </p:nvSpPr>
        <p:spPr>
          <a:xfrm>
            <a:off x="3995734" y="3733800"/>
            <a:ext cx="5373076" cy="84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es-ES" sz="1200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Resguardo de trayectorias educativas que permitan la concreción de los proyectos de vida de niños y niñas, resguardando el imperio del derecho y de las garantías constitucionales de todos los niños, niñas y adolescentes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B58BD96-4A59-6241-8A38-F7A892AC9B53}"/>
              </a:ext>
            </a:extLst>
          </p:cNvPr>
          <p:cNvSpPr txBox="1"/>
          <p:nvPr/>
        </p:nvSpPr>
        <p:spPr>
          <a:xfrm>
            <a:off x="6932764" y="5146800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CDE7C6-764F-F541-B954-E7F5F226AF0D}"/>
              </a:ext>
            </a:extLst>
          </p:cNvPr>
          <p:cNvSpPr/>
          <p:nvPr/>
        </p:nvSpPr>
        <p:spPr>
          <a:xfrm>
            <a:off x="1927203" y="4746812"/>
            <a:ext cx="2068531" cy="84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ES" sz="1200" u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andato al Sistema Educativo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D4DCAC5-58E7-7740-8B7A-DF3C9F1F96B9}"/>
              </a:ext>
            </a:extLst>
          </p:cNvPr>
          <p:cNvSpPr/>
          <p:nvPr/>
        </p:nvSpPr>
        <p:spPr>
          <a:xfrm>
            <a:off x="3995734" y="4746812"/>
            <a:ext cx="5373076" cy="84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/>
            <a:r>
              <a:rPr lang="es-ES" sz="1200" u="none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Erradicar las barreras de discriminación y de exclusión ya sean económicas, sociales, culturales, religiosas o de género con énfasis en los factores que impactan en el derecho a la educación.</a:t>
            </a:r>
          </a:p>
        </p:txBody>
      </p:sp>
      <p:sp>
        <p:nvSpPr>
          <p:cNvPr id="31" name="Forma en L 30">
            <a:extLst>
              <a:ext uri="{FF2B5EF4-FFF2-40B4-BE49-F238E27FC236}">
                <a16:creationId xmlns:a16="http://schemas.microsoft.com/office/drawing/2014/main" id="{AAF21195-B8E2-134D-87DD-FAFCFA6A947C}"/>
              </a:ext>
            </a:extLst>
          </p:cNvPr>
          <p:cNvSpPr/>
          <p:nvPr/>
        </p:nvSpPr>
        <p:spPr>
          <a:xfrm rot="13500000">
            <a:off x="9420670" y="4032972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orma en L 31">
            <a:extLst>
              <a:ext uri="{FF2B5EF4-FFF2-40B4-BE49-F238E27FC236}">
                <a16:creationId xmlns:a16="http://schemas.microsoft.com/office/drawing/2014/main" id="{FD398CFB-D56A-DB44-9621-17014C75C842}"/>
              </a:ext>
            </a:extLst>
          </p:cNvPr>
          <p:cNvSpPr/>
          <p:nvPr/>
        </p:nvSpPr>
        <p:spPr>
          <a:xfrm rot="13500000">
            <a:off x="9420670" y="5054949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406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6932764" y="382898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CB2067-1610-E823-F3B7-7A67BD491F44}"/>
              </a:ext>
            </a:extLst>
          </p:cNvPr>
          <p:cNvSpPr/>
          <p:nvPr/>
        </p:nvSpPr>
        <p:spPr>
          <a:xfrm>
            <a:off x="3273437" y="987725"/>
            <a:ext cx="5654040" cy="472440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 EN EL ÁMBITO EDUCATIVO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4860C5-B977-05E6-A95A-C80D1FAC46D3}"/>
              </a:ext>
            </a:extLst>
          </p:cNvPr>
          <p:cNvSpPr/>
          <p:nvPr/>
        </p:nvSpPr>
        <p:spPr>
          <a:xfrm>
            <a:off x="2605903" y="1941842"/>
            <a:ext cx="7080250" cy="1206500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8C85092-878E-2B38-D3B4-FDEB9D7BF8AF}"/>
              </a:ext>
            </a:extLst>
          </p:cNvPr>
          <p:cNvSpPr/>
          <p:nvPr/>
        </p:nvSpPr>
        <p:spPr>
          <a:xfrm>
            <a:off x="1135219" y="1694730"/>
            <a:ext cx="1825023" cy="17177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NORMATIVO DE MINEDUC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9FCE99-7528-09FD-912B-4507C9C8867D}"/>
              </a:ext>
            </a:extLst>
          </p:cNvPr>
          <p:cNvSpPr txBox="1"/>
          <p:nvPr/>
        </p:nvSpPr>
        <p:spPr>
          <a:xfrm>
            <a:off x="1197859" y="3972165"/>
            <a:ext cx="981075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200" i="1" dirty="0">
                <a:solidFill>
                  <a:schemeClr val="accent1">
                    <a:lumMod val="49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"Todos los lineamientos que ha adoptado este Ministerio, así como la participación que se le ha encomendado en el PAIG, no ha sido sino consecuencia del orden normativo imperante y que no hace sino reconocer y dar especial atención a niños, niñas y adolescentes en una situación especial situación de vulnerabilidad dada por su identidad de género. </a:t>
            </a:r>
            <a:endParaRPr lang="es-ES" sz="1200" dirty="0">
              <a:solidFill>
                <a:schemeClr val="accent1">
                  <a:lumMod val="49000"/>
                </a:schemeClr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algn="just"/>
            <a:endParaRPr lang="es-ES" sz="1200" i="1" dirty="0">
              <a:solidFill>
                <a:schemeClr val="accent1">
                  <a:lumMod val="49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i="1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Hacernos cargo de inculcar el respeto y la diversidad en las aulas, la comprensión de las diversidades sexo-genéricas, pero también religiosas, étnicas, familiares, entre otras, nos permite una nueva generación de adultos y en especial, una ciudadanía, que reconozca la riqueza en las diversidades"</a:t>
            </a:r>
            <a:r>
              <a:rPr lang="es-ES" sz="120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s-ES" dirty="0">
                <a:latin typeface="Calibri"/>
                <a:cs typeface="Calibri"/>
              </a:rPr>
              <a:t> </a:t>
            </a:r>
            <a:endParaRPr lang="es-ES" dirty="0"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BA258D-1438-BEF3-51C1-076354FE768B}"/>
              </a:ext>
            </a:extLst>
          </p:cNvPr>
          <p:cNvSpPr txBox="1"/>
          <p:nvPr/>
        </p:nvSpPr>
        <p:spPr>
          <a:xfrm>
            <a:off x="3410135" y="2127249"/>
            <a:ext cx="582612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Garantizar el bienestar socioemocional de los niños y adolescentes, acompañando la entrega de herramientas a las familias y a las comunidades educativas.</a:t>
            </a:r>
          </a:p>
        </p:txBody>
      </p:sp>
    </p:spTree>
    <p:extLst>
      <p:ext uri="{BB962C8B-B14F-4D97-AF65-F5344CB8AC3E}">
        <p14:creationId xmlns:p14="http://schemas.microsoft.com/office/powerpoint/2010/main" val="360912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5D102-A2F7-615A-9421-422EEC28601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Resumen Ejecutivo</a:t>
            </a:r>
            <a:endParaRPr lang="es-ES" dirty="0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F2A0A022-31DE-993B-3846-5F638D4CD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90" y="1486619"/>
            <a:ext cx="6918744" cy="44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1ED24FF-6119-CC93-FB63-5944598BCFBD}"/>
              </a:ext>
            </a:extLst>
          </p:cNvPr>
          <p:cNvSpPr txBox="1"/>
          <p:nvPr/>
        </p:nvSpPr>
        <p:spPr>
          <a:xfrm>
            <a:off x="1289305" y="983311"/>
            <a:ext cx="56418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Presentación</a:t>
            </a:r>
            <a:endParaRPr lang="es-CL" sz="2400" b="1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675FE9-95A2-714F-5676-95C3C82E9495}"/>
              </a:ext>
            </a:extLst>
          </p:cNvPr>
          <p:cNvSpPr txBox="1"/>
          <p:nvPr/>
        </p:nvSpPr>
        <p:spPr>
          <a:xfrm>
            <a:off x="1619983" y="2241348"/>
            <a:ext cx="9281160" cy="3088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3695" indent="-342900">
              <a:spcAft>
                <a:spcPts val="1600"/>
              </a:spcAft>
              <a:buFont typeface="Wingdings" pitchFamily="2" charset="2"/>
              <a:buChar char="•"/>
            </a:pPr>
            <a:r>
              <a:rPr lang="es-CL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Contexto de la presentación</a:t>
            </a:r>
            <a:endParaRPr lang="es-ES" dirty="0"/>
          </a:p>
          <a:p>
            <a:pPr marL="353695" indent="-342900">
              <a:spcAft>
                <a:spcPts val="1600"/>
              </a:spcAft>
              <a:buFont typeface="Wingdings" pitchFamily="2" charset="2"/>
              <a:buChar char="•"/>
            </a:pPr>
            <a:r>
              <a:rPr lang="es-CL" dirty="0">
                <a:solidFill>
                  <a:srgbClr val="0A4682"/>
                </a:solidFill>
                <a:latin typeface="Verdana"/>
                <a:ea typeface="Verdana"/>
              </a:rPr>
              <a:t>Marco Normativo </a:t>
            </a:r>
            <a:endParaRPr lang="es-CL" dirty="0">
              <a:solidFill>
                <a:srgbClr val="1B4389"/>
              </a:solidFill>
              <a:ea typeface="Verdana"/>
              <a:cs typeface="Calibri" panose="020F0502020204030204" pitchFamily="34" charset="0"/>
            </a:endParaRPr>
          </a:p>
          <a:p>
            <a:pPr marL="353695" indent="-342900">
              <a:spcAft>
                <a:spcPts val="1600"/>
              </a:spcAft>
              <a:buFont typeface="Wingdings" pitchFamily="2" charset="2"/>
              <a:buChar char="•"/>
            </a:pPr>
            <a:r>
              <a:rPr lang="es-CL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Rol del Ministerio de Educación en el Programa de Acompañamiento a la Identidad de Género</a:t>
            </a:r>
          </a:p>
          <a:p>
            <a:pPr marL="10795">
              <a:spcAft>
                <a:spcPts val="1600"/>
              </a:spcAft>
            </a:pPr>
            <a:endParaRPr lang="es-CL" dirty="0">
              <a:solidFill>
                <a:srgbClr val="0A4682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10795">
              <a:spcAft>
                <a:spcPts val="1600"/>
              </a:spcAft>
            </a:pPr>
            <a:r>
              <a:rPr lang="es-CL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  </a:t>
            </a:r>
          </a:p>
          <a:p>
            <a:pPr marL="10795">
              <a:spcAft>
                <a:spcPts val="1600"/>
              </a:spcAft>
            </a:pPr>
            <a:endParaRPr lang="es-CL" sz="2000" dirty="0">
              <a:solidFill>
                <a:schemeClr val="accent1">
                  <a:lumMod val="49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D49251-0B3B-59F8-C6C1-BED015C2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97" y="2694107"/>
            <a:ext cx="1615205" cy="14697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F35A93B-3B7E-26CF-4960-D6E69B1219CF}"/>
              </a:ext>
            </a:extLst>
          </p:cNvPr>
          <p:cNvSpPr txBox="1"/>
          <p:nvPr/>
        </p:nvSpPr>
        <p:spPr>
          <a:xfrm>
            <a:off x="1289304" y="1781272"/>
            <a:ext cx="928116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3695" indent="-342900">
              <a:spcAft>
                <a:spcPts val="1600"/>
              </a:spcAft>
              <a:buFont typeface="Wingdings" pitchFamily="2" charset="2"/>
              <a:buChar char="•"/>
            </a:pP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es-CL" b="1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PAIG-Crece con Orgullo</a:t>
            </a: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(Programa de Apoyo a la Identidad de Género), especialmente respecto de menores de edad, y el</a:t>
            </a:r>
            <a:r>
              <a:rPr lang="es-CL" b="1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Programa Salud Trans </a:t>
            </a: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(PST), además de las prestaciones de salud hormonal y quirúrgica que se hayan diseñado y/o implementado en la </a:t>
            </a:r>
            <a:r>
              <a:rPr lang="es-CL" b="1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integrada de salud</a:t>
            </a: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 </a:t>
            </a:r>
          </a:p>
          <a:p>
            <a:pPr marL="10795">
              <a:spcAft>
                <a:spcPts val="1600"/>
              </a:spcAft>
            </a:pP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(Solicitud Comisión Especial Investigadora)</a:t>
            </a:r>
          </a:p>
          <a:p>
            <a:pPr marL="353695" indent="-342900">
              <a:spcAft>
                <a:spcPts val="1600"/>
              </a:spcAft>
              <a:buFontTx/>
              <a:buChar char="•"/>
            </a:pPr>
            <a:r>
              <a:rPr lang="es-CL" b="1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Normativo: </a:t>
            </a: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Ley </a:t>
            </a:r>
            <a:r>
              <a:rPr lang="es-CL" dirty="0" err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</a:t>
            </a: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20.120 y su reglamento determinan que en lo que respecta al desarrollo de estos programas son el Ministerio de Desarrollo Social, en colaboración con el Ministerio de Salud los principales sujetos obligados.</a:t>
            </a:r>
          </a:p>
          <a:p>
            <a:pPr marL="10795">
              <a:spcAft>
                <a:spcPts val="1600"/>
              </a:spcAft>
            </a:pPr>
            <a:endParaRPr lang="es-CL" sz="2000" dirty="0">
              <a:solidFill>
                <a:schemeClr val="accent1">
                  <a:lumMod val="49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ED24FF-6119-CC93-FB63-5944598BCFBD}"/>
              </a:ext>
            </a:extLst>
          </p:cNvPr>
          <p:cNvSpPr txBox="1"/>
          <p:nvPr/>
        </p:nvSpPr>
        <p:spPr>
          <a:xfrm>
            <a:off x="1289305" y="983311"/>
            <a:ext cx="56418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Contexto</a:t>
            </a:r>
            <a:endParaRPr lang="es-CL" sz="2400" b="1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0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828916-5749-C329-1961-47C70A834119}"/>
              </a:ext>
            </a:extLst>
          </p:cNvPr>
          <p:cNvSpPr txBox="1"/>
          <p:nvPr/>
        </p:nvSpPr>
        <p:spPr>
          <a:xfrm>
            <a:off x="1289304" y="1720664"/>
            <a:ext cx="9281160" cy="3436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3695" indent="-342900">
              <a:spcAft>
                <a:spcPts val="1600"/>
              </a:spcAft>
              <a:buFont typeface="Arial"/>
              <a:buChar char="•"/>
            </a:pP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año 2023, la Subsecretaría de Salud Pública y la Subsecretaría de Redes Asistenciales dictaron la “Orientación Técnica para la implementación del acompañamiento psicosocial a la identidad de género para niños, niñas y adolescentes, en la red de salud pública chilena”. </a:t>
            </a:r>
          </a:p>
          <a:p>
            <a:pPr marL="10795">
              <a:spcAft>
                <a:spcPts val="1600"/>
              </a:spcAft>
            </a:pP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este documento contempla algunos roles específicos a cargo de distintos actores del ámbito educativo:</a:t>
            </a:r>
          </a:p>
          <a:p>
            <a:pPr marL="10795">
              <a:spcAft>
                <a:spcPts val="1600"/>
              </a:spcAft>
            </a:pP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I. Apartado 7 “Organización de los niveles de atención”.</a:t>
            </a:r>
          </a:p>
          <a:p>
            <a:pPr marL="10795">
              <a:spcAft>
                <a:spcPts val="1600"/>
              </a:spcAft>
              <a:buFont typeface="Arial"/>
            </a:pPr>
            <a:r>
              <a:rPr lang="es-CL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II. Apartado 10 “Descripción del proceso de acompañamiento”</a:t>
            </a:r>
          </a:p>
          <a:p>
            <a:pPr marL="10795">
              <a:spcAft>
                <a:spcPts val="1600"/>
              </a:spcAft>
            </a:pPr>
            <a:endParaRPr lang="es-CL" sz="2000" dirty="0">
              <a:solidFill>
                <a:srgbClr val="00618E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40B42-52CC-6C9C-43AA-69F005041288}"/>
              </a:ext>
            </a:extLst>
          </p:cNvPr>
          <p:cNvSpPr txBox="1"/>
          <p:nvPr/>
        </p:nvSpPr>
        <p:spPr>
          <a:xfrm>
            <a:off x="1289305" y="983311"/>
            <a:ext cx="56418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Contexto</a:t>
            </a:r>
            <a:endParaRPr lang="es-CL" sz="2400" b="1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0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E86418B-B0D7-BAC5-3D43-AF091E274387}"/>
              </a:ext>
            </a:extLst>
          </p:cNvPr>
          <p:cNvSpPr txBox="1"/>
          <p:nvPr/>
        </p:nvSpPr>
        <p:spPr>
          <a:xfrm>
            <a:off x="862642" y="882669"/>
            <a:ext cx="56418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CL" sz="2400" b="1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84199A-8333-69C4-492A-E6981F4E5069}"/>
              </a:ext>
            </a:extLst>
          </p:cNvPr>
          <p:cNvSpPr txBox="1"/>
          <p:nvPr/>
        </p:nvSpPr>
        <p:spPr>
          <a:xfrm>
            <a:off x="862642" y="1984075"/>
            <a:ext cx="6362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Convención Internacional de los Derechos del Niño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22F46F-F36C-48EC-71DE-016AB200F6EE}"/>
              </a:ext>
            </a:extLst>
          </p:cNvPr>
          <p:cNvSpPr/>
          <p:nvPr/>
        </p:nvSpPr>
        <p:spPr>
          <a:xfrm>
            <a:off x="8577840" y="2508174"/>
            <a:ext cx="1736654" cy="675668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A468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A2F7FC-BF6B-9B0D-1083-757995B401FF}"/>
              </a:ext>
            </a:extLst>
          </p:cNvPr>
          <p:cNvSpPr txBox="1"/>
          <p:nvPr/>
        </p:nvSpPr>
        <p:spPr>
          <a:xfrm>
            <a:off x="8724489" y="2603397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Interés Superior del Niño</a:t>
            </a:r>
          </a:p>
          <a:p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CC9C80F-A025-A769-8037-524DE6158980}"/>
              </a:ext>
            </a:extLst>
          </p:cNvPr>
          <p:cNvSpPr/>
          <p:nvPr/>
        </p:nvSpPr>
        <p:spPr>
          <a:xfrm>
            <a:off x="8577840" y="3563436"/>
            <a:ext cx="1736654" cy="675668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A468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8724489" y="3658659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3402AF-1DB7-1456-4576-AD0DADA4F674}"/>
              </a:ext>
            </a:extLst>
          </p:cNvPr>
          <p:cNvSpPr/>
          <p:nvPr/>
        </p:nvSpPr>
        <p:spPr>
          <a:xfrm>
            <a:off x="8577840" y="4722418"/>
            <a:ext cx="1736654" cy="1211876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A4682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634750-58E5-1A6A-EBC8-7E9B477EAFF8}"/>
              </a:ext>
            </a:extLst>
          </p:cNvPr>
          <p:cNvSpPr txBox="1"/>
          <p:nvPr/>
        </p:nvSpPr>
        <p:spPr>
          <a:xfrm>
            <a:off x="8724488" y="4817642"/>
            <a:ext cx="14433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expresar su opinión en los asuntos que le afectan</a:t>
            </a:r>
          </a:p>
          <a:p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2D8F1B2-058A-2045-B486-CB48137AADE7}"/>
              </a:ext>
            </a:extLst>
          </p:cNvPr>
          <p:cNvSpPr/>
          <p:nvPr/>
        </p:nvSpPr>
        <p:spPr>
          <a:xfrm>
            <a:off x="919174" y="3396271"/>
            <a:ext cx="3332740" cy="51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orma en L 15">
            <a:extLst>
              <a:ext uri="{FF2B5EF4-FFF2-40B4-BE49-F238E27FC236}">
                <a16:creationId xmlns:a16="http://schemas.microsoft.com/office/drawing/2014/main" id="{FEAA6EF9-BFF3-0949-B6A6-21567F1D624A}"/>
              </a:ext>
            </a:extLst>
          </p:cNvPr>
          <p:cNvSpPr/>
          <p:nvPr/>
        </p:nvSpPr>
        <p:spPr>
          <a:xfrm rot="13500000">
            <a:off x="4390479" y="3512989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F30AD9B-A05B-DE48-8550-63EDC7B2F672}"/>
              </a:ext>
            </a:extLst>
          </p:cNvPr>
          <p:cNvSpPr txBox="1"/>
          <p:nvPr/>
        </p:nvSpPr>
        <p:spPr>
          <a:xfrm>
            <a:off x="1032773" y="3499693"/>
            <a:ext cx="31294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Doctrina de la "Situación Irregular"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45A6D35-C340-9E4F-B270-171D96FFB297}"/>
              </a:ext>
            </a:extLst>
          </p:cNvPr>
          <p:cNvSpPr/>
          <p:nvPr/>
        </p:nvSpPr>
        <p:spPr>
          <a:xfrm>
            <a:off x="4818820" y="3396271"/>
            <a:ext cx="2845703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5CB98D-49E8-824B-B1AD-97D83FAE83E2}"/>
              </a:ext>
            </a:extLst>
          </p:cNvPr>
          <p:cNvSpPr txBox="1"/>
          <p:nvPr/>
        </p:nvSpPr>
        <p:spPr>
          <a:xfrm>
            <a:off x="4932420" y="3499693"/>
            <a:ext cx="27321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Doctrina de "Protección Integral"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D95AD4B-41BB-7D4C-AAA1-B4B184E94672}"/>
              </a:ext>
            </a:extLst>
          </p:cNvPr>
          <p:cNvSpPr/>
          <p:nvPr/>
        </p:nvSpPr>
        <p:spPr>
          <a:xfrm>
            <a:off x="919174" y="4113448"/>
            <a:ext cx="3332740" cy="51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Forma en L 20">
            <a:extLst>
              <a:ext uri="{FF2B5EF4-FFF2-40B4-BE49-F238E27FC236}">
                <a16:creationId xmlns:a16="http://schemas.microsoft.com/office/drawing/2014/main" id="{F4DF3E8E-A609-604D-93A2-8FDB40DFB9B2}"/>
              </a:ext>
            </a:extLst>
          </p:cNvPr>
          <p:cNvSpPr/>
          <p:nvPr/>
        </p:nvSpPr>
        <p:spPr>
          <a:xfrm rot="13500000">
            <a:off x="4390479" y="4230166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9D2CD82-B920-D846-B698-82E0EBB32B5D}"/>
              </a:ext>
            </a:extLst>
          </p:cNvPr>
          <p:cNvSpPr txBox="1"/>
          <p:nvPr/>
        </p:nvSpPr>
        <p:spPr>
          <a:xfrm>
            <a:off x="1032774" y="4216870"/>
            <a:ext cx="18297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 de Protección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C369322-F6EF-1E43-8BF7-2DEEFD9E65D4}"/>
              </a:ext>
            </a:extLst>
          </p:cNvPr>
          <p:cNvSpPr/>
          <p:nvPr/>
        </p:nvSpPr>
        <p:spPr>
          <a:xfrm>
            <a:off x="4818820" y="4113448"/>
            <a:ext cx="2845703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EE5147-32BD-3745-9ACF-52B2AD8B77E6}"/>
              </a:ext>
            </a:extLst>
          </p:cNvPr>
          <p:cNvSpPr txBox="1"/>
          <p:nvPr/>
        </p:nvSpPr>
        <p:spPr>
          <a:xfrm>
            <a:off x="4932420" y="4216870"/>
            <a:ext cx="185369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z="1200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Sujeto de Protección</a:t>
            </a:r>
            <a:endParaRPr lang="es-MX" sz="1200" dirty="0"/>
          </a:p>
        </p:txBody>
      </p:sp>
      <p:sp>
        <p:nvSpPr>
          <p:cNvPr id="25" name="Forma en L 24">
            <a:extLst>
              <a:ext uri="{FF2B5EF4-FFF2-40B4-BE49-F238E27FC236}">
                <a16:creationId xmlns:a16="http://schemas.microsoft.com/office/drawing/2014/main" id="{53BD0AF5-86DF-FA4C-ADC8-1D6E7EA820AD}"/>
              </a:ext>
            </a:extLst>
          </p:cNvPr>
          <p:cNvSpPr/>
          <p:nvPr/>
        </p:nvSpPr>
        <p:spPr>
          <a:xfrm rot="13500000">
            <a:off x="7788102" y="3512988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Forma en L 25">
            <a:extLst>
              <a:ext uri="{FF2B5EF4-FFF2-40B4-BE49-F238E27FC236}">
                <a16:creationId xmlns:a16="http://schemas.microsoft.com/office/drawing/2014/main" id="{69BDBE4E-3C20-FE4E-9A2B-CF75B16E98A8}"/>
              </a:ext>
            </a:extLst>
          </p:cNvPr>
          <p:cNvSpPr/>
          <p:nvPr/>
        </p:nvSpPr>
        <p:spPr>
          <a:xfrm rot="13500000">
            <a:off x="7788102" y="4230165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orma en L 26">
            <a:extLst>
              <a:ext uri="{FF2B5EF4-FFF2-40B4-BE49-F238E27FC236}">
                <a16:creationId xmlns:a16="http://schemas.microsoft.com/office/drawing/2014/main" id="{3D23E62E-FFEF-AA4B-A6F0-B25DA6AC4B42}"/>
              </a:ext>
            </a:extLst>
          </p:cNvPr>
          <p:cNvSpPr/>
          <p:nvPr/>
        </p:nvSpPr>
        <p:spPr>
          <a:xfrm rot="18900000">
            <a:off x="9320963" y="3206674"/>
            <a:ext cx="250404" cy="250404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orma en L 27">
            <a:extLst>
              <a:ext uri="{FF2B5EF4-FFF2-40B4-BE49-F238E27FC236}">
                <a16:creationId xmlns:a16="http://schemas.microsoft.com/office/drawing/2014/main" id="{EC504360-9E8B-EA43-86D6-9C4CB1B29FC7}"/>
              </a:ext>
            </a:extLst>
          </p:cNvPr>
          <p:cNvSpPr/>
          <p:nvPr/>
        </p:nvSpPr>
        <p:spPr>
          <a:xfrm rot="18900000">
            <a:off x="9320963" y="4318298"/>
            <a:ext cx="250404" cy="250404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30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6932764" y="382898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6E590C-DC27-1EB4-12DD-E2073C5EF543}"/>
              </a:ext>
            </a:extLst>
          </p:cNvPr>
          <p:cNvSpPr txBox="1"/>
          <p:nvPr/>
        </p:nvSpPr>
        <p:spPr>
          <a:xfrm>
            <a:off x="862642" y="882669"/>
            <a:ext cx="56418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2527A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CL" sz="2400" b="1" dirty="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61123C-56B9-5829-9BD8-3AC3EEEDB493}"/>
              </a:ext>
            </a:extLst>
          </p:cNvPr>
          <p:cNvSpPr txBox="1"/>
          <p:nvPr/>
        </p:nvSpPr>
        <p:spPr>
          <a:xfrm>
            <a:off x="862642" y="1984075"/>
            <a:ext cx="10064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Convención Internacional de los Derechos del Niño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0C824AE-F285-858B-B686-9E7BDA5669DA}"/>
              </a:ext>
            </a:extLst>
          </p:cNvPr>
          <p:cNvSpPr/>
          <p:nvPr/>
        </p:nvSpPr>
        <p:spPr>
          <a:xfrm>
            <a:off x="4359346" y="3175300"/>
            <a:ext cx="6768548" cy="2260655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A4682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A985CC-B7AF-D7DB-79E6-D24C41E23C9C}"/>
              </a:ext>
            </a:extLst>
          </p:cNvPr>
          <p:cNvSpPr txBox="1"/>
          <p:nvPr/>
        </p:nvSpPr>
        <p:spPr>
          <a:xfrm>
            <a:off x="4652644" y="3453374"/>
            <a:ext cx="61937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UNICEF: </a:t>
            </a:r>
            <a:r>
              <a:rPr lang="es-E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“todos los niños, con independencia de su orientación sexual real o percibida y de su identidad de género, tienen derecho a una infancia segura y saludable, libre de discriminación” y agrega que esto implica una prohibición del abuso, de la discriminación, explotación, marginalización o violencia de cualquier tipo en razón de la orientación e identidad sexual real o percibida de NNA.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3D8CF80-7A8B-883C-2ABE-EFE50727F208}"/>
              </a:ext>
            </a:extLst>
          </p:cNvPr>
          <p:cNvSpPr/>
          <p:nvPr/>
        </p:nvSpPr>
        <p:spPr>
          <a:xfrm>
            <a:off x="1492544" y="3175300"/>
            <a:ext cx="2156430" cy="926017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A468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1CFF789-2B51-101B-51DD-44F06AF8CD19}"/>
              </a:ext>
            </a:extLst>
          </p:cNvPr>
          <p:cNvSpPr txBox="1"/>
          <p:nvPr/>
        </p:nvSpPr>
        <p:spPr>
          <a:xfrm>
            <a:off x="1624641" y="3268977"/>
            <a:ext cx="1696530" cy="73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28 sobre el Derecho a la Educación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52E63CA-7573-6723-E8B9-B0A80A8264A2}"/>
              </a:ext>
            </a:extLst>
          </p:cNvPr>
          <p:cNvSpPr/>
          <p:nvPr/>
        </p:nvSpPr>
        <p:spPr>
          <a:xfrm>
            <a:off x="1492544" y="4509938"/>
            <a:ext cx="2156430" cy="926017"/>
          </a:xfrm>
          <a:prstGeom prst="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A468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ECCADFB-B8B2-998E-A98E-F8E7BF07E3D6}"/>
              </a:ext>
            </a:extLst>
          </p:cNvPr>
          <p:cNvSpPr txBox="1"/>
          <p:nvPr/>
        </p:nvSpPr>
        <p:spPr>
          <a:xfrm>
            <a:off x="1624641" y="4603615"/>
            <a:ext cx="1696530" cy="73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29 sobre Objetivos de la Educación</a:t>
            </a:r>
          </a:p>
        </p:txBody>
      </p:sp>
      <p:sp>
        <p:nvSpPr>
          <p:cNvPr id="12" name="Forma en L 11">
            <a:extLst>
              <a:ext uri="{FF2B5EF4-FFF2-40B4-BE49-F238E27FC236}">
                <a16:creationId xmlns:a16="http://schemas.microsoft.com/office/drawing/2014/main" id="{F8E490F4-1058-7945-9973-00E2D68760E4}"/>
              </a:ext>
            </a:extLst>
          </p:cNvPr>
          <p:cNvSpPr/>
          <p:nvPr/>
        </p:nvSpPr>
        <p:spPr>
          <a:xfrm rot="18900000">
            <a:off x="2347703" y="4160835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653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DD670D-918B-A192-AA56-A2269C5632CC}"/>
              </a:ext>
            </a:extLst>
          </p:cNvPr>
          <p:cNvSpPr txBox="1"/>
          <p:nvPr/>
        </p:nvSpPr>
        <p:spPr>
          <a:xfrm>
            <a:off x="1187957" y="180483"/>
            <a:ext cx="6921061" cy="1698172"/>
          </a:xfrm>
          <a:prstGeom prst="rect">
            <a:avLst/>
          </a:prstGeom>
          <a:noFill/>
        </p:spPr>
        <p:txBody>
          <a:bodyPr wrap="square" lIns="0" tIns="45720" rIns="90000" bIns="0" rtlCol="0" anchor="b">
            <a:noAutofit/>
          </a:bodyPr>
          <a:lstStyle/>
          <a:p>
            <a:r>
              <a:rPr lang="es-CL" sz="2800" b="1" dirty="0">
                <a:solidFill>
                  <a:srgbClr val="FFFFFF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D6C1AB4-C67E-F459-0B1A-CC33CD949F17}"/>
              </a:ext>
            </a:extLst>
          </p:cNvPr>
          <p:cNvSpPr/>
          <p:nvPr/>
        </p:nvSpPr>
        <p:spPr>
          <a:xfrm>
            <a:off x="6720616" y="3219889"/>
            <a:ext cx="3475167" cy="1989507"/>
          </a:xfrm>
          <a:prstGeom prst="round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25/04 de la Asamblea General de Naciones Unidas sobre “Derechos Humanos, orientación sexual e identidad de género”.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: esquinas redondeadas 7">
            <a:extLst>
              <a:ext uri="{FF2B5EF4-FFF2-40B4-BE49-F238E27FC236}">
                <a16:creationId xmlns:a16="http://schemas.microsoft.com/office/drawing/2014/main" id="{2E9B8C37-3E61-A88D-F1F2-943CFC8AA71C}"/>
              </a:ext>
            </a:extLst>
          </p:cNvPr>
          <p:cNvSpPr/>
          <p:nvPr/>
        </p:nvSpPr>
        <p:spPr>
          <a:xfrm>
            <a:off x="2076729" y="3234266"/>
            <a:ext cx="3475167" cy="1975130"/>
          </a:xfrm>
          <a:prstGeom prst="roundRect">
            <a:avLst/>
          </a:prstGeom>
          <a:solidFill>
            <a:srgbClr val="0A4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de Yogyakarta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: esquinas redondeadas 8">
            <a:extLst>
              <a:ext uri="{FF2B5EF4-FFF2-40B4-BE49-F238E27FC236}">
                <a16:creationId xmlns:a16="http://schemas.microsoft.com/office/drawing/2014/main" id="{1096A86E-5266-5111-9258-D8D6C5E1D044}"/>
              </a:ext>
            </a:extLst>
          </p:cNvPr>
          <p:cNvSpPr/>
          <p:nvPr/>
        </p:nvSpPr>
        <p:spPr>
          <a:xfrm>
            <a:off x="2076729" y="2656936"/>
            <a:ext cx="8119054" cy="457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SOFT LAW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8E412A-0778-69D4-8A7E-6B78CC3C3623}"/>
              </a:ext>
            </a:extLst>
          </p:cNvPr>
          <p:cNvSpPr txBox="1"/>
          <p:nvPr/>
        </p:nvSpPr>
        <p:spPr>
          <a:xfrm>
            <a:off x="1351472" y="-222083"/>
            <a:ext cx="6921061" cy="1698172"/>
          </a:xfrm>
          <a:prstGeom prst="rect">
            <a:avLst/>
          </a:prstGeom>
          <a:noFill/>
        </p:spPr>
        <p:txBody>
          <a:bodyPr wrap="square" lIns="0" tIns="45720" rIns="90000" bIns="0" rtlCol="0" anchor="b">
            <a:noAutofit/>
          </a:bodyPr>
          <a:lstStyle/>
          <a:p>
            <a:r>
              <a:rPr lang="es-CL" sz="2800" b="1" dirty="0">
                <a:solidFill>
                  <a:srgbClr val="FFFFFF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ES" dirty="0"/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40A72129-F4FA-E9B9-4663-CA2B72E09ACB}"/>
              </a:ext>
            </a:extLst>
          </p:cNvPr>
          <p:cNvSpPr txBox="1"/>
          <p:nvPr/>
        </p:nvSpPr>
        <p:spPr>
          <a:xfrm>
            <a:off x="1213012" y="1653395"/>
            <a:ext cx="1006415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de Yogyakarta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C4728-E552-1440-B2EB-2EAC4EC06B3C}"/>
              </a:ext>
            </a:extLst>
          </p:cNvPr>
          <p:cNvSpPr/>
          <p:nvPr/>
        </p:nvSpPr>
        <p:spPr>
          <a:xfrm>
            <a:off x="1351472" y="2591710"/>
            <a:ext cx="3364637" cy="568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0D6BED52-9923-F843-B2EC-76F275FE6119}"/>
              </a:ext>
            </a:extLst>
          </p:cNvPr>
          <p:cNvSpPr txBox="1"/>
          <p:nvPr/>
        </p:nvSpPr>
        <p:spPr>
          <a:xfrm>
            <a:off x="1351472" y="2675894"/>
            <a:ext cx="3364637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Nº3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7A84D87-1FC4-A740-953D-D0AFF4C8BDA4}"/>
              </a:ext>
            </a:extLst>
          </p:cNvPr>
          <p:cNvSpPr/>
          <p:nvPr/>
        </p:nvSpPr>
        <p:spPr>
          <a:xfrm>
            <a:off x="1351472" y="3160187"/>
            <a:ext cx="3364637" cy="27923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32E1B626-56C2-1A41-ACD7-56BBBF668F0C}"/>
              </a:ext>
            </a:extLst>
          </p:cNvPr>
          <p:cNvSpPr txBox="1"/>
          <p:nvPr/>
        </p:nvSpPr>
        <p:spPr>
          <a:xfrm>
            <a:off x="1351472" y="3312388"/>
            <a:ext cx="2872623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“toda persona tiene derecho a la educación, sin discriminación alguna basada en su orientación sexual e identidad de género, y con el debido respeto hacia estas.”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2CA238-6C59-C84E-8348-2C3B4AE0122E}"/>
              </a:ext>
            </a:extLst>
          </p:cNvPr>
          <p:cNvSpPr/>
          <p:nvPr/>
        </p:nvSpPr>
        <p:spPr>
          <a:xfrm>
            <a:off x="4783236" y="2591710"/>
            <a:ext cx="3364637" cy="568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7876F643-E381-484E-8051-42B08DD344E3}"/>
              </a:ext>
            </a:extLst>
          </p:cNvPr>
          <p:cNvSpPr txBox="1"/>
          <p:nvPr/>
        </p:nvSpPr>
        <p:spPr>
          <a:xfrm>
            <a:off x="4783236" y="2675894"/>
            <a:ext cx="3364637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Nº16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605561C-793A-484C-8F00-708FA1BBD414}"/>
              </a:ext>
            </a:extLst>
          </p:cNvPr>
          <p:cNvSpPr/>
          <p:nvPr/>
        </p:nvSpPr>
        <p:spPr>
          <a:xfrm>
            <a:off x="4783236" y="3160188"/>
            <a:ext cx="3364637" cy="27923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341CD6D0-C397-ED47-A625-FFD315191505}"/>
              </a:ext>
            </a:extLst>
          </p:cNvPr>
          <p:cNvSpPr txBox="1"/>
          <p:nvPr/>
        </p:nvSpPr>
        <p:spPr>
          <a:xfrm>
            <a:off x="4783237" y="3312388"/>
            <a:ext cx="3267070" cy="246221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r>
              <a:rPr lang="es-CL" sz="1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“d) Asegurar que los métodos, currículos y recursos educativos sirvan para aumentar la comprensión y el respeto de, entre otras, la diversidad de orientaciones sexuales e identidades de género, incluyendo las necesidades particulares de las y los estudiantes y de sus madres, padres y familiares en este sentido</a:t>
            </a:r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s-E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F6CFB85-9D78-DA2D-74E9-56CE913F59A7}"/>
              </a:ext>
            </a:extLst>
          </p:cNvPr>
          <p:cNvSpPr txBox="1"/>
          <p:nvPr/>
        </p:nvSpPr>
        <p:spPr>
          <a:xfrm>
            <a:off x="6932764" y="382898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1B0737-2906-9C32-A59A-EF9D3587368D}"/>
              </a:ext>
            </a:extLst>
          </p:cNvPr>
          <p:cNvSpPr txBox="1"/>
          <p:nvPr/>
        </p:nvSpPr>
        <p:spPr>
          <a:xfrm>
            <a:off x="862642" y="882669"/>
            <a:ext cx="564184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400" b="1" dirty="0">
                <a:solidFill>
                  <a:srgbClr val="0A4682"/>
                </a:solidFill>
                <a:latin typeface="Verdana"/>
                <a:ea typeface="Verdana"/>
                <a:cs typeface="Verdana" panose="020B0604030504040204" pitchFamily="34" charset="0"/>
              </a:rPr>
              <a:t>Marco normativo Internacional y Nacional en la materia</a:t>
            </a:r>
            <a:endParaRPr lang="es-CL" sz="2400" b="1" dirty="0">
              <a:solidFill>
                <a:srgbClr val="0A46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A0A97B-250A-51BF-92CB-D41621392771}"/>
              </a:ext>
            </a:extLst>
          </p:cNvPr>
          <p:cNvSpPr txBox="1"/>
          <p:nvPr/>
        </p:nvSpPr>
        <p:spPr>
          <a:xfrm>
            <a:off x="862642" y="1984075"/>
            <a:ext cx="100641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Marco Normativo 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65AB38-2367-2F46-BF5A-FF02B2EB7748}"/>
              </a:ext>
            </a:extLst>
          </p:cNvPr>
          <p:cNvSpPr txBox="1"/>
          <p:nvPr/>
        </p:nvSpPr>
        <p:spPr>
          <a:xfrm>
            <a:off x="2084890" y="4102348"/>
            <a:ext cx="144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ser oído</a:t>
            </a:r>
          </a:p>
          <a:p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179D12-94DD-4440-841A-EA4A8A836288}"/>
              </a:ext>
            </a:extLst>
          </p:cNvPr>
          <p:cNvSpPr/>
          <p:nvPr/>
        </p:nvSpPr>
        <p:spPr>
          <a:xfrm>
            <a:off x="2016315" y="2837002"/>
            <a:ext cx="3332740" cy="51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orma en L 10">
            <a:extLst>
              <a:ext uri="{FF2B5EF4-FFF2-40B4-BE49-F238E27FC236}">
                <a16:creationId xmlns:a16="http://schemas.microsoft.com/office/drawing/2014/main" id="{9B8A6A25-3F09-9248-A897-A758C1BB22EB}"/>
              </a:ext>
            </a:extLst>
          </p:cNvPr>
          <p:cNvSpPr/>
          <p:nvPr/>
        </p:nvSpPr>
        <p:spPr>
          <a:xfrm rot="13500000">
            <a:off x="5976450" y="2968097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728E7B-1466-A941-B103-50D7DC831E8C}"/>
              </a:ext>
            </a:extLst>
          </p:cNvPr>
          <p:cNvSpPr txBox="1"/>
          <p:nvPr/>
        </p:nvSpPr>
        <p:spPr>
          <a:xfrm>
            <a:off x="2115536" y="2954801"/>
            <a:ext cx="31294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CL" sz="1200" b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Ley 20.536 Sobre Violencia Escolar</a:t>
            </a:r>
            <a:endParaRPr lang="es-ES" sz="1200" b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616619-1DE8-0B4B-BC64-44A4E651CAD9}"/>
              </a:ext>
            </a:extLst>
          </p:cNvPr>
          <p:cNvSpPr/>
          <p:nvPr/>
        </p:nvSpPr>
        <p:spPr>
          <a:xfrm>
            <a:off x="7253056" y="2822625"/>
            <a:ext cx="2732104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921952-7233-FC4B-82CF-1DC9A01ED634}"/>
              </a:ext>
            </a:extLst>
          </p:cNvPr>
          <p:cNvSpPr txBox="1"/>
          <p:nvPr/>
        </p:nvSpPr>
        <p:spPr>
          <a:xfrm>
            <a:off x="7395410" y="2954801"/>
            <a:ext cx="2466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b="0" dirty="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Año de publicación: 2011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7C0CF01-FA16-1C41-92E2-12CBC619CD97}"/>
              </a:ext>
            </a:extLst>
          </p:cNvPr>
          <p:cNvSpPr/>
          <p:nvPr/>
        </p:nvSpPr>
        <p:spPr>
          <a:xfrm>
            <a:off x="1987560" y="3663447"/>
            <a:ext cx="3332740" cy="51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orma en L 21">
            <a:extLst>
              <a:ext uri="{FF2B5EF4-FFF2-40B4-BE49-F238E27FC236}">
                <a16:creationId xmlns:a16="http://schemas.microsoft.com/office/drawing/2014/main" id="{A3F6666A-B5CC-5E4E-802A-F330A70DFBA9}"/>
              </a:ext>
            </a:extLst>
          </p:cNvPr>
          <p:cNvSpPr/>
          <p:nvPr/>
        </p:nvSpPr>
        <p:spPr>
          <a:xfrm rot="13500000">
            <a:off x="5976450" y="3708278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6406E6-1F39-5441-8848-A490025F8C4B}"/>
              </a:ext>
            </a:extLst>
          </p:cNvPr>
          <p:cNvSpPr txBox="1"/>
          <p:nvPr/>
        </p:nvSpPr>
        <p:spPr>
          <a:xfrm>
            <a:off x="2187423" y="3709526"/>
            <a:ext cx="31294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CL" sz="1200" b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Ley 20.609 Que establece medidas contra la Discriminación</a:t>
            </a:r>
            <a:endParaRPr lang="es-ES" sz="1200" b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5F6ED7-F1A3-E143-981B-A6672426B9DE}"/>
              </a:ext>
            </a:extLst>
          </p:cNvPr>
          <p:cNvSpPr/>
          <p:nvPr/>
        </p:nvSpPr>
        <p:spPr>
          <a:xfrm>
            <a:off x="7253056" y="3749711"/>
            <a:ext cx="2732104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E9ADE37-47BF-C343-B14C-D4E058344124}"/>
              </a:ext>
            </a:extLst>
          </p:cNvPr>
          <p:cNvSpPr txBox="1"/>
          <p:nvPr/>
        </p:nvSpPr>
        <p:spPr>
          <a:xfrm>
            <a:off x="7395410" y="3838756"/>
            <a:ext cx="2466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b="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de publicación: 2012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B154CD8-6787-7F42-B0CE-B38BCFC348CB}"/>
              </a:ext>
            </a:extLst>
          </p:cNvPr>
          <p:cNvSpPr/>
          <p:nvPr/>
        </p:nvSpPr>
        <p:spPr>
          <a:xfrm>
            <a:off x="2016315" y="4446929"/>
            <a:ext cx="3332740" cy="700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orma en L 26">
            <a:extLst>
              <a:ext uri="{FF2B5EF4-FFF2-40B4-BE49-F238E27FC236}">
                <a16:creationId xmlns:a16="http://schemas.microsoft.com/office/drawing/2014/main" id="{1FB59405-4677-C74A-B302-3647B027162C}"/>
              </a:ext>
            </a:extLst>
          </p:cNvPr>
          <p:cNvSpPr/>
          <p:nvPr/>
        </p:nvSpPr>
        <p:spPr>
          <a:xfrm rot="13500000">
            <a:off x="5976450" y="4667507"/>
            <a:ext cx="250404" cy="25040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B2B8EA1-A89D-6240-9397-C0363C20964E}"/>
              </a:ext>
            </a:extLst>
          </p:cNvPr>
          <p:cNvSpPr txBox="1"/>
          <p:nvPr/>
        </p:nvSpPr>
        <p:spPr>
          <a:xfrm>
            <a:off x="2187423" y="4521763"/>
            <a:ext cx="29940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CL" sz="1200" b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Ley 21.109 Que reconoce y da protección al derecho a la identidad de género</a:t>
            </a:r>
            <a:endParaRPr lang="es-ES" sz="1200" b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A032E8E-88AD-5941-AB2E-F754A31776D5}"/>
              </a:ext>
            </a:extLst>
          </p:cNvPr>
          <p:cNvSpPr/>
          <p:nvPr/>
        </p:nvSpPr>
        <p:spPr>
          <a:xfrm>
            <a:off x="7253056" y="4536412"/>
            <a:ext cx="2732104" cy="514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688F36D-6C30-A045-AB65-450B200BF78D}"/>
              </a:ext>
            </a:extLst>
          </p:cNvPr>
          <p:cNvSpPr txBox="1"/>
          <p:nvPr/>
        </p:nvSpPr>
        <p:spPr>
          <a:xfrm>
            <a:off x="7395410" y="4654211"/>
            <a:ext cx="246610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s-ES" sz="1200" b="0" dirty="0">
                <a:solidFill>
                  <a:schemeClr val="accent1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 de publicación: 2018</a:t>
            </a:r>
          </a:p>
        </p:txBody>
      </p:sp>
    </p:spTree>
    <p:extLst>
      <p:ext uri="{BB962C8B-B14F-4D97-AF65-F5344CB8AC3E}">
        <p14:creationId xmlns:p14="http://schemas.microsoft.com/office/powerpoint/2010/main" val="1243672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b2c7c1-1478-49a9-9391-1f4a85b7f563" xsi:nil="true"/>
    <lcf76f155ced4ddcb4097134ff3c332f xmlns="af9f74e3-9c3b-46ff-ba2c-7c80919a6bb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A5F2CEB5C1404E9986638A7E4DBF0C" ma:contentTypeVersion="14" ma:contentTypeDescription="Crear nuevo documento." ma:contentTypeScope="" ma:versionID="a112fcca8a1f5aa454772ff36f3f8d96">
  <xsd:schema xmlns:xsd="http://www.w3.org/2001/XMLSchema" xmlns:xs="http://www.w3.org/2001/XMLSchema" xmlns:p="http://schemas.microsoft.com/office/2006/metadata/properties" xmlns:ns2="af9f74e3-9c3b-46ff-ba2c-7c80919a6bba" xmlns:ns3="39b2c7c1-1478-49a9-9391-1f4a85b7f563" targetNamespace="http://schemas.microsoft.com/office/2006/metadata/properties" ma:root="true" ma:fieldsID="aa3eacbd034518057bced51c5de92ada" ns2:_="" ns3:_="">
    <xsd:import namespace="af9f74e3-9c3b-46ff-ba2c-7c80919a6bba"/>
    <xsd:import namespace="39b2c7c1-1478-49a9-9391-1f4a85b7f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f74e3-9c3b-46ff-ba2c-7c80919a6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2c7c1-1478-49a9-9391-1f4a85b7f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93f21f3-18c0-47fd-8854-2f9e55bce804}" ma:internalName="TaxCatchAll" ma:showField="CatchAllData" ma:web="39b2c7c1-1478-49a9-9391-1f4a85b7f5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84DD9-FF56-4131-BB26-5584B13ED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BD161-0DB1-4405-BE95-E7DE592936C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9b2c7c1-1478-49a9-9391-1f4a85b7f563"/>
    <ds:schemaRef ds:uri="http://purl.org/dc/elements/1.1/"/>
    <ds:schemaRef ds:uri="http://schemas.microsoft.com/office/2006/metadata/properties"/>
    <ds:schemaRef ds:uri="af9f74e3-9c3b-46ff-ba2c-7c80919a6bb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D24174-6691-427F-AFBC-42B197224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f74e3-9c3b-46ff-ba2c-7c80919a6bba"/>
    <ds:schemaRef ds:uri="39b2c7c1-1478-49a9-9391-1f4a85b7f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1491</Words>
  <Application>Microsoft Office PowerPoint</Application>
  <PresentationFormat>Panorámica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Century Gothic</vt:lpstr>
      <vt:lpstr>Calibri</vt:lpstr>
      <vt:lpstr>Wingdings</vt:lpstr>
      <vt:lpstr>Verdana</vt:lpstr>
      <vt:lpstr>Arial</vt:lpstr>
      <vt:lpstr>TemaGob2024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Silvia Rivas Mena</cp:lastModifiedBy>
  <cp:revision>125</cp:revision>
  <dcterms:created xsi:type="dcterms:W3CDTF">2022-09-08T19:25:06Z</dcterms:created>
  <dcterms:modified xsi:type="dcterms:W3CDTF">2024-09-23T15:47:07Z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0x0101005DA5F2CEB5C1404E9986638A7E4DBF0C</vt:lpwstr>
  </property>
  <property fmtid="{D5CDD505-2E9C-101B-9397-08002B2CF9AE}" pid="3" name="MediaServiceImageTags">
    <vt:lpwstr/>
  </property>
</Properties>
</file>